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DED5D25E.xml" ContentType="application/vnd.ms-powerpoint.comments+xml"/>
  <Override PartName="/ppt/comments/modernComment_118_534330A5.xml" ContentType="application/vnd.ms-powerpoint.comments+xml"/>
  <Override PartName="/ppt/comments/modernComment_11A_BD47A862.xml" ContentType="application/vnd.ms-powerpoint.comments+xml"/>
  <Override PartName="/ppt/comments/modernComment_102_DE4CD40D.xml" ContentType="application/vnd.ms-powerpoint.comments+xml"/>
  <Override PartName="/ppt/notesSlides/notesSlide2.xml" ContentType="application/vnd.openxmlformats-officedocument.presentationml.notesSlide+xml"/>
  <Override PartName="/ppt/comments/modernComment_106_23314E45.xml" ContentType="application/vnd.ms-powerpoint.comments+xml"/>
  <Override PartName="/ppt/comments/modernComment_103_D99D52A7.xml" ContentType="application/vnd.ms-powerpoint.comments+xml"/>
  <Override PartName="/ppt/comments/modernComment_11B_833CFC0B.xml" ContentType="application/vnd.ms-powerpoint.comments+xml"/>
  <Override PartName="/ppt/comments/modernComment_11C_4814BF2E.xml" ContentType="application/vnd.ms-powerpoint.comments+xml"/>
  <Override PartName="/ppt/notesSlides/notesSlide3.xml" ContentType="application/vnd.openxmlformats-officedocument.presentationml.notesSlide+xml"/>
  <Override PartName="/ppt/comments/modernComment_116_B07970D0.xml" ContentType="application/vnd.ms-powerpoint.comments+xml"/>
  <Override PartName="/ppt/comments/modernComment_105_5926BDD5.xml" ContentType="application/vnd.ms-powerpoint.comments+xml"/>
  <Override PartName="/ppt/comments/modernComment_109_D8BBB37C.xml" ContentType="application/vnd.ms-powerpoint.comments+xml"/>
  <Override PartName="/ppt/comments/modernComment_117_6CDC83C5.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80" r:id="rId4"/>
    <p:sldId id="282" r:id="rId5"/>
    <p:sldId id="258" r:id="rId6"/>
    <p:sldId id="262" r:id="rId7"/>
    <p:sldId id="259" r:id="rId8"/>
    <p:sldId id="289" r:id="rId9"/>
    <p:sldId id="291" r:id="rId10"/>
    <p:sldId id="283" r:id="rId11"/>
    <p:sldId id="290" r:id="rId12"/>
    <p:sldId id="284" r:id="rId13"/>
    <p:sldId id="278" r:id="rId14"/>
    <p:sldId id="261" r:id="rId15"/>
    <p:sldId id="265" r:id="rId16"/>
    <p:sldId id="279" r:id="rId17"/>
    <p:sldId id="287" r:id="rId18"/>
    <p:sldId id="286" r:id="rId19"/>
    <p:sldId id="285"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92CD612-25BD-A7DC-DD9E-96EFB34E435F}" name="Parmeter, Ben" initials="BP" userId="S::ben.parmeter@intel.com::882814c4-4d89-4cae-802b-64f0e6551479" providerId="AD"/>
  <p188:author id="{7DC2EF73-CFF1-8F48-08D7-F86AA6576F9E}" name="Palakshareddy, Lavanya C" initials="LP" userId="S::lavanya.c.palakshareddy@intel.com::6b3ce508-40f5-45ab-81e5-f0210121093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876EE-6751-45C0-91FE-4FAEA80E4493}" v="2" dt="2025-07-09T18:33:26.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73131" autoAdjust="0"/>
  </p:normalViewPr>
  <p:slideViewPr>
    <p:cSldViewPr snapToGrid="0">
      <p:cViewPr varScale="1">
        <p:scale>
          <a:sx n="103" d="100"/>
          <a:sy n="103" d="100"/>
        </p:scale>
        <p:origin x="1087"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akshareddy, Lavanya C" userId="6b3ce508-40f5-45ab-81e5-f02101210935" providerId="ADAL" clId="{0FD876EE-6751-45C0-91FE-4FAEA80E4493}"/>
    <pc:docChg chg="undo custSel modSld sldOrd">
      <pc:chgData name="Palakshareddy, Lavanya C" userId="6b3ce508-40f5-45ab-81e5-f02101210935" providerId="ADAL" clId="{0FD876EE-6751-45C0-91FE-4FAEA80E4493}" dt="2025-07-08T22:27:51.533" v="333"/>
      <pc:docMkLst>
        <pc:docMk/>
      </pc:docMkLst>
      <pc:sldChg chg="modSp mod">
        <pc:chgData name="Palakshareddy, Lavanya C" userId="6b3ce508-40f5-45ab-81e5-f02101210935" providerId="ADAL" clId="{0FD876EE-6751-45C0-91FE-4FAEA80E4493}" dt="2025-07-07T18:14:11.906" v="324" actId="20577"/>
        <pc:sldMkLst>
          <pc:docMk/>
          <pc:sldMk cId="3738554974" sldId="257"/>
        </pc:sldMkLst>
        <pc:spChg chg="mod">
          <ac:chgData name="Palakshareddy, Lavanya C" userId="6b3ce508-40f5-45ab-81e5-f02101210935" providerId="ADAL" clId="{0FD876EE-6751-45C0-91FE-4FAEA80E4493}" dt="2025-07-07T18:14:11.906" v="324" actId="20577"/>
          <ac:spMkLst>
            <pc:docMk/>
            <pc:sldMk cId="3738554974" sldId="257"/>
            <ac:spMk id="4" creationId="{88F0A0FA-76D3-7689-8DCF-60C7C5308074}"/>
          </ac:spMkLst>
        </pc:spChg>
      </pc:sldChg>
      <pc:sldChg chg="ord">
        <pc:chgData name="Palakshareddy, Lavanya C" userId="6b3ce508-40f5-45ab-81e5-f02101210935" providerId="ADAL" clId="{0FD876EE-6751-45C0-91FE-4FAEA80E4493}" dt="2025-07-08T20:27:28.552" v="329"/>
        <pc:sldMkLst>
          <pc:docMk/>
          <pc:sldMk cId="1495711189" sldId="261"/>
        </pc:sldMkLst>
      </pc:sldChg>
      <pc:sldChg chg="ord">
        <pc:chgData name="Palakshareddy, Lavanya C" userId="6b3ce508-40f5-45ab-81e5-f02101210935" providerId="ADAL" clId="{0FD876EE-6751-45C0-91FE-4FAEA80E4493}" dt="2025-07-07T19:55:52.056" v="326"/>
        <pc:sldMkLst>
          <pc:docMk/>
          <pc:sldMk cId="590433861" sldId="262"/>
        </pc:sldMkLst>
      </pc:sldChg>
      <pc:sldChg chg="ord">
        <pc:chgData name="Palakshareddy, Lavanya C" userId="6b3ce508-40f5-45ab-81e5-f02101210935" providerId="ADAL" clId="{0FD876EE-6751-45C0-91FE-4FAEA80E4493}" dt="2025-07-08T22:27:51.533" v="333"/>
        <pc:sldMkLst>
          <pc:docMk/>
          <pc:sldMk cId="3636179836" sldId="265"/>
        </pc:sldMkLst>
      </pc:sldChg>
      <pc:sldChg chg="modSp mod">
        <pc:chgData name="Palakshareddy, Lavanya C" userId="6b3ce508-40f5-45ab-81e5-f02101210935" providerId="ADAL" clId="{0FD876EE-6751-45C0-91FE-4FAEA80E4493}" dt="2025-07-07T17:03:48.804" v="301" actId="20577"/>
        <pc:sldMkLst>
          <pc:docMk/>
          <pc:sldMk cId="982905611" sldId="289"/>
        </pc:sldMkLst>
        <pc:graphicFrameChg chg="mod modGraphic">
          <ac:chgData name="Palakshareddy, Lavanya C" userId="6b3ce508-40f5-45ab-81e5-f02101210935" providerId="ADAL" clId="{0FD876EE-6751-45C0-91FE-4FAEA80E4493}" dt="2025-07-07T17:03:48.804" v="301" actId="20577"/>
          <ac:graphicFrameMkLst>
            <pc:docMk/>
            <pc:sldMk cId="982905611" sldId="289"/>
            <ac:graphicFrameMk id="3" creationId="{B1542434-FD42-9602-5EED-1614687F769C}"/>
          </ac:graphicFrameMkLst>
        </pc:graphicFrameChg>
      </pc:sldChg>
      <pc:sldChg chg="modSp mod">
        <pc:chgData name="Palakshareddy, Lavanya C" userId="6b3ce508-40f5-45ab-81e5-f02101210935" providerId="ADAL" clId="{0FD876EE-6751-45C0-91FE-4FAEA80E4493}" dt="2025-07-07T21:56:19.562" v="327" actId="6549"/>
        <pc:sldMkLst>
          <pc:docMk/>
          <pc:sldMk cId="1021954706" sldId="291"/>
        </pc:sldMkLst>
        <pc:graphicFrameChg chg="modGraphic">
          <ac:chgData name="Palakshareddy, Lavanya C" userId="6b3ce508-40f5-45ab-81e5-f02101210935" providerId="ADAL" clId="{0FD876EE-6751-45C0-91FE-4FAEA80E4493}" dt="2025-07-07T21:56:19.562" v="327" actId="6549"/>
          <ac:graphicFrameMkLst>
            <pc:docMk/>
            <pc:sldMk cId="1021954706" sldId="291"/>
            <ac:graphicFrameMk id="3" creationId="{CED46FDD-B18F-42F0-636A-2BF007AFB249}"/>
          </ac:graphicFrameMkLst>
        </pc:graphicFrameChg>
      </pc:sldChg>
    </pc:docChg>
  </pc:docChgLst>
</pc:chgInfo>
</file>

<file path=ppt/comments/modernComment_101_DED5D25E.xml><?xml version="1.0" encoding="utf-8"?>
<p188:cmLst xmlns:a="http://schemas.openxmlformats.org/drawingml/2006/main" xmlns:r="http://schemas.openxmlformats.org/officeDocument/2006/relationships" xmlns:p188="http://schemas.microsoft.com/office/powerpoint/2018/8/main">
  <p188:cm id="{73975880-39E2-4A31-9C01-1550707E4ECB}" authorId="{892CD612-25BD-A7DC-DD9E-96EFB34E435F}" status="resolved" created="2025-05-21T21:28:36.928" complete="100000">
    <pc:sldMkLst xmlns:pc="http://schemas.microsoft.com/office/powerpoint/2013/main/command">
      <pc:docMk/>
      <pc:sldMk cId="3738554974" sldId="257"/>
    </pc:sldMkLst>
    <p188:txBody>
      <a:bodyPr/>
      <a:lstStyle/>
      <a:p>
        <a:r>
          <a:rPr lang="en-US"/>
          <a:t>Changes for this slide:
Changed the layout
Changed the second bullet (What is SBOM)</a:t>
        </a:r>
      </a:p>
    </p188:txBody>
  </p188:cm>
</p188:cmLst>
</file>

<file path=ppt/comments/modernComment_102_DE4CD40D.xml><?xml version="1.0" encoding="utf-8"?>
<p188:cmLst xmlns:a="http://schemas.openxmlformats.org/drawingml/2006/main" xmlns:r="http://schemas.openxmlformats.org/officeDocument/2006/relationships" xmlns:p188="http://schemas.microsoft.com/office/powerpoint/2018/8/main">
  <p188:cm id="{161CC1A4-5627-4AA0-93DC-524C7766DB84}" authorId="{892CD612-25BD-A7DC-DD9E-96EFB34E435F}" status="resolved" created="2025-05-21T21:47:58.053" complete="100000">
    <pc:sldMkLst xmlns:pc="http://schemas.microsoft.com/office/powerpoint/2013/main/command">
      <pc:docMk/>
      <pc:sldMk cId="3729576973" sldId="258"/>
    </pc:sldMkLst>
    <p188:txBody>
      <a:bodyPr/>
      <a:lstStyle/>
      <a:p>
        <a:r>
          <a:rPr lang="en-US"/>
          <a:t>Changed on this slide:
Changed the layout
Changed the ‘source’ link to an asterisk reference and link placed at the bottom of the slide.  </a:t>
        </a:r>
      </a:p>
    </p188:txBody>
  </p188:cm>
</p188:cmLst>
</file>

<file path=ppt/comments/modernComment_103_D99D52A7.xml><?xml version="1.0" encoding="utf-8"?>
<p188:cmLst xmlns:a="http://schemas.openxmlformats.org/drawingml/2006/main" xmlns:r="http://schemas.openxmlformats.org/officeDocument/2006/relationships" xmlns:p188="http://schemas.microsoft.com/office/powerpoint/2018/8/main">
  <p188:cm id="{0ED43F30-236E-4C8E-9EFA-2BE27AFCDBBE}" authorId="{892CD612-25BD-A7DC-DD9E-96EFB34E435F}" status="resolved" created="2025-05-21T21:49:48.328" complete="100000">
    <ac:deMkLst xmlns:ac="http://schemas.microsoft.com/office/drawing/2013/main/command">
      <pc:docMk xmlns:pc="http://schemas.microsoft.com/office/powerpoint/2013/main/command"/>
      <pc:sldMk xmlns:pc="http://schemas.microsoft.com/office/powerpoint/2013/main/command" cId="3650966183" sldId="259"/>
      <ac:spMk id="4" creationId="{E61EED60-0311-9059-9338-E1A542B287F3}"/>
    </ac:deMkLst>
    <p188:txBody>
      <a:bodyPr/>
      <a:lstStyle/>
      <a:p>
        <a:r>
          <a:rPr lang="en-US"/>
          <a:t>Changed Layout
moved links to subbullets</a:t>
        </a:r>
      </a:p>
    </p188:txBody>
  </p188:cm>
</p188:cmLst>
</file>

<file path=ppt/comments/modernComment_105_5926BDD5.xml><?xml version="1.0" encoding="utf-8"?>
<p188:cmLst xmlns:a="http://schemas.openxmlformats.org/drawingml/2006/main" xmlns:r="http://schemas.openxmlformats.org/officeDocument/2006/relationships" xmlns:p188="http://schemas.microsoft.com/office/powerpoint/2018/8/main">
  <p188:cm id="{D835DADF-5AF1-4E2A-ABD6-36BE39230061}" authorId="{892CD612-25BD-A7DC-DD9E-96EFB34E435F}" status="resolved" created="2025-05-21T22:10:37.561" complete="100000">
    <pc:sldMkLst xmlns:pc="http://schemas.microsoft.com/office/powerpoint/2013/main/command">
      <pc:docMk/>
      <pc:sldMk cId="1495711189" sldId="261"/>
    </pc:sldMkLst>
    <p188:txBody>
      <a:bodyPr/>
      <a:lstStyle/>
      <a:p>
        <a:r>
          <a:rPr lang="en-US"/>
          <a:t>Changed layout
Aligned images / text</a:t>
        </a:r>
      </a:p>
    </p188:txBody>
  </p188:cm>
</p188:cmLst>
</file>

<file path=ppt/comments/modernComment_106_23314E45.xml><?xml version="1.0" encoding="utf-8"?>
<p188:cmLst xmlns:a="http://schemas.openxmlformats.org/drawingml/2006/main" xmlns:r="http://schemas.openxmlformats.org/officeDocument/2006/relationships" xmlns:p188="http://schemas.microsoft.com/office/powerpoint/2018/8/main">
  <p188:cm id="{D7441EC5-61A3-41DC-8D57-DF4C47AEDBA5}" authorId="{892CD612-25BD-A7DC-DD9E-96EFB34E435F}" status="resolved" created="2025-05-21T21:51:17.459" complete="100000">
    <ac:txMkLst xmlns:ac="http://schemas.microsoft.com/office/drawing/2013/main/command">
      <pc:docMk xmlns:pc="http://schemas.microsoft.com/office/powerpoint/2013/main/command"/>
      <pc:sldMk xmlns:pc="http://schemas.microsoft.com/office/powerpoint/2013/main/command" cId="590433861" sldId="262"/>
      <ac:spMk id="3" creationId="{6FBA4048-63B5-EFB5-9F0E-691C242A2274}"/>
      <ac:txMk cp="13" len="24">
        <ac:context len="38" hash="1857761429"/>
      </ac:txMk>
    </ac:txMkLst>
    <p188:pos x="8915028" y="1765005"/>
    <p188:txBody>
      <a:bodyPr/>
      <a:lstStyle/>
      <a:p>
        <a:r>
          <a:rPr lang="en-US"/>
          <a:t>Changed layout of slide</a:t>
        </a:r>
      </a:p>
    </p188:txBody>
    <p188:extLst>
      <p:ext xmlns:p="http://schemas.openxmlformats.org/presentationml/2006/main" uri="{57CB4572-C831-44C2-8A1C-0ADB6CCDFE69}">
        <p223:reactions xmlns:p223="http://schemas.microsoft.com/office/powerpoint/2022/03/main">
          <p223:rxn type="👍">
            <p223:instance time="2025-05-23T20:25:46.121" authorId="{7DC2EF73-CFF1-8F48-08D7-F86AA6576F9E}"/>
          </p223:rxn>
        </p223:reactions>
      </p:ext>
    </p188:extLst>
  </p188:cm>
</p188:cmLst>
</file>

<file path=ppt/comments/modernComment_109_D8BBB37C.xml><?xml version="1.0" encoding="utf-8"?>
<p188:cmLst xmlns:a="http://schemas.openxmlformats.org/drawingml/2006/main" xmlns:r="http://schemas.openxmlformats.org/officeDocument/2006/relationships" xmlns:p188="http://schemas.microsoft.com/office/powerpoint/2018/8/main">
  <p188:cm id="{B5D5106A-9E12-46CB-8891-78B79BB4DA35}" authorId="{892CD612-25BD-A7DC-DD9E-96EFB34E435F}" status="resolved" created="2025-05-21T22:02:55.282" complete="100000">
    <ac:deMkLst xmlns:ac="http://schemas.microsoft.com/office/drawing/2013/main/command">
      <pc:docMk xmlns:pc="http://schemas.microsoft.com/office/powerpoint/2013/main/command"/>
      <pc:sldMk xmlns:pc="http://schemas.microsoft.com/office/powerpoint/2013/main/command" cId="3636179836" sldId="265"/>
      <ac:spMk id="6" creationId="{FBF3D4C9-A5FC-ED62-4B56-267521AFCA4F}"/>
    </ac:deMkLst>
    <p188:txBody>
      <a:bodyPr/>
      <a:lstStyle/>
      <a:p>
        <a:r>
          <a:rPr lang="en-US"/>
          <a:t>Changed Layout</a:t>
        </a:r>
      </a:p>
    </p188:txBody>
  </p188:cm>
</p188:cmLst>
</file>

<file path=ppt/comments/modernComment_116_B07970D0.xml><?xml version="1.0" encoding="utf-8"?>
<p188:cmLst xmlns:a="http://schemas.openxmlformats.org/drawingml/2006/main" xmlns:r="http://schemas.openxmlformats.org/officeDocument/2006/relationships" xmlns:p188="http://schemas.microsoft.com/office/powerpoint/2018/8/main">
  <p188:cm id="{B83D4B9B-B36B-409A-8229-1C98DAE3B1E9}" authorId="{892CD612-25BD-A7DC-DD9E-96EFB34E435F}" status="resolved" created="2025-05-21T22:12:55.122" complete="100000">
    <ac:deMkLst xmlns:ac="http://schemas.microsoft.com/office/drawing/2013/main/command">
      <pc:docMk xmlns:pc="http://schemas.microsoft.com/office/powerpoint/2013/main/command"/>
      <pc:sldMk xmlns:pc="http://schemas.microsoft.com/office/powerpoint/2013/main/command" cId="2960748752" sldId="278"/>
      <ac:spMk id="3" creationId="{4A1CE0B0-01A8-038C-3E76-3B37BA03859C}"/>
    </ac:deMkLst>
    <p188:txBody>
      <a:bodyPr/>
      <a:lstStyle/>
      <a:p>
        <a:r>
          <a:rPr lang="en-US"/>
          <a:t>Changed format</a:t>
        </a:r>
      </a:p>
    </p188:txBody>
  </p188:cm>
</p188:cmLst>
</file>

<file path=ppt/comments/modernComment_117_6CDC83C5.xml><?xml version="1.0" encoding="utf-8"?>
<p188:cmLst xmlns:a="http://schemas.openxmlformats.org/drawingml/2006/main" xmlns:r="http://schemas.openxmlformats.org/officeDocument/2006/relationships" xmlns:p188="http://schemas.microsoft.com/office/powerpoint/2018/8/main">
  <p188:cm id="{9FC04921-E69C-4F1A-BB80-4CC3DE22753C}" authorId="{892CD612-25BD-A7DC-DD9E-96EFB34E435F}" status="resolved" created="2025-05-21T22:04:12.447" complete="100000">
    <pc:sldMkLst xmlns:pc="http://schemas.microsoft.com/office/powerpoint/2013/main/command">
      <pc:docMk/>
      <pc:sldMk cId="1826390981" sldId="279"/>
    </pc:sldMkLst>
    <p188:txBody>
      <a:bodyPr/>
      <a:lstStyle/>
      <a:p>
        <a:r>
          <a:rPr lang="en-US"/>
          <a:t>Changed Layout
</a:t>
        </a:r>
      </a:p>
    </p188:txBody>
  </p188:cm>
</p188:cmLst>
</file>

<file path=ppt/comments/modernComment_118_534330A5.xml><?xml version="1.0" encoding="utf-8"?>
<p188:cmLst xmlns:a="http://schemas.openxmlformats.org/drawingml/2006/main" xmlns:r="http://schemas.openxmlformats.org/officeDocument/2006/relationships" xmlns:p188="http://schemas.microsoft.com/office/powerpoint/2018/8/main">
  <p188:cm id="{D5737AD1-D956-4FA4-8B3B-C53DF95DE3F5}" authorId="{892CD612-25BD-A7DC-DD9E-96EFB34E435F}" status="resolved" created="2025-05-21T21:30:58.316" complete="100000">
    <ac:deMkLst xmlns:ac="http://schemas.microsoft.com/office/drawing/2013/main/command">
      <pc:docMk xmlns:pc="http://schemas.microsoft.com/office/powerpoint/2013/main/command"/>
      <pc:sldMk xmlns:pc="http://schemas.microsoft.com/office/powerpoint/2013/main/command" cId="1396912293" sldId="280"/>
      <ac:spMk id="3" creationId="{D806A921-51B3-548A-9EFC-7B238CF80CBB}"/>
    </ac:deMkLst>
    <p188:txBody>
      <a:bodyPr/>
      <a:lstStyle/>
      <a:p>
        <a:r>
          <a:rPr lang="en-US"/>
          <a:t>Changes for this slide:
Changed the layout
Capitalized Title</a:t>
        </a:r>
      </a:p>
    </p188:txBody>
  </p188:cm>
</p188:cmLst>
</file>

<file path=ppt/comments/modernComment_11A_BD47A862.xml><?xml version="1.0" encoding="utf-8"?>
<p188:cmLst xmlns:a="http://schemas.openxmlformats.org/drawingml/2006/main" xmlns:r="http://schemas.openxmlformats.org/officeDocument/2006/relationships" xmlns:p188="http://schemas.microsoft.com/office/powerpoint/2018/8/main">
  <p188:cm id="{792EB8E4-093E-414C-8D80-F8A53DA54935}" authorId="{892CD612-25BD-A7DC-DD9E-96EFB34E435F}" status="resolved" created="2025-05-21T21:42:20.842" complete="100000">
    <pc:sldMkLst xmlns:pc="http://schemas.microsoft.com/office/powerpoint/2013/main/command">
      <pc:docMk/>
      <pc:sldMk cId="3175589986" sldId="282"/>
    </pc:sldMkLst>
    <p188:txBody>
      <a:bodyPr/>
      <a:lstStyle/>
      <a:p>
        <a:r>
          <a:rPr lang="en-US"/>
          <a:t>Changed on this slide:
Slide layout
Aligned images and text
Grouped images and text
Created a purple bumper sticker for the key message</a:t>
        </a:r>
      </a:p>
    </p188:txBody>
  </p188:cm>
</p188:cmLst>
</file>

<file path=ppt/comments/modernComment_11B_833CFC0B.xml><?xml version="1.0" encoding="utf-8"?>
<p188:cmLst xmlns:a="http://schemas.openxmlformats.org/drawingml/2006/main" xmlns:r="http://schemas.openxmlformats.org/officeDocument/2006/relationships" xmlns:p188="http://schemas.microsoft.com/office/powerpoint/2018/8/main">
  <p188:cm id="{9E561945-C58D-414D-A03C-B59C8C49B79C}" authorId="{892CD612-25BD-A7DC-DD9E-96EFB34E435F}" status="resolved" created="2025-05-21T21:58:16.069" complete="100000">
    <pc:sldMkLst xmlns:pc="http://schemas.microsoft.com/office/powerpoint/2013/main/command">
      <pc:docMk/>
      <pc:sldMk cId="2201811979" sldId="283"/>
    </pc:sldMkLst>
    <p188:txBody>
      <a:bodyPr/>
      <a:lstStyle/>
      <a:p>
        <a:r>
          <a:rPr lang="en-US"/>
          <a:t>Changed layout
Aligned text under images</a:t>
        </a:r>
      </a:p>
    </p188:txBody>
  </p188:cm>
</p188:cmLst>
</file>

<file path=ppt/comments/modernComment_11C_4814BF2E.xml><?xml version="1.0" encoding="utf-8"?>
<p188:cmLst xmlns:a="http://schemas.openxmlformats.org/drawingml/2006/main" xmlns:r="http://schemas.openxmlformats.org/officeDocument/2006/relationships" xmlns:p188="http://schemas.microsoft.com/office/powerpoint/2018/8/main">
  <p188:cm id="{36A416FD-8F54-4924-AC90-A0A13A466E0B}" authorId="{892CD612-25BD-A7DC-DD9E-96EFB34E435F}" status="resolved" created="2025-05-21T22:18:20.322" complete="100000">
    <pc:sldMkLst xmlns:pc="http://schemas.microsoft.com/office/powerpoint/2013/main/command">
      <pc:docMk/>
      <pc:sldMk cId="1209319214" sldId="284"/>
    </pc:sldMkLst>
    <p188:txBody>
      <a:bodyPr/>
      <a:lstStyle/>
      <a:p>
        <a:r>
          <a:rPr lang="en-US"/>
          <a:t>Changed layout
Arranged text and logos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5D7CD-4AD1-4B7A-815B-18BEF91CAA1D}" type="datetimeFigureOut">
              <a:rPr lang="en-US" smtClean="0"/>
              <a:t>7/3/2025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44A21-E71C-442A-B0CE-1B5EADD74F50}" type="slidenum">
              <a:rPr lang="en-US" smtClean="0"/>
              <a:t>‹#›</a:t>
            </a:fld>
            <a:endParaRPr lang="en-US"/>
          </a:p>
        </p:txBody>
      </p:sp>
    </p:spTree>
    <p:extLst>
      <p:ext uri="{BB962C8B-B14F-4D97-AF65-F5344CB8AC3E}">
        <p14:creationId xmlns:p14="http://schemas.microsoft.com/office/powerpoint/2010/main" val="502697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A44A21-E71C-442A-B0CE-1B5EADD74F50}" type="slidenum">
              <a:rPr lang="en-US" smtClean="0"/>
              <a:t>1</a:t>
            </a:fld>
            <a:endParaRPr lang="en-US"/>
          </a:p>
        </p:txBody>
      </p:sp>
    </p:spTree>
    <p:extLst>
      <p:ext uri="{BB962C8B-B14F-4D97-AF65-F5344CB8AC3E}">
        <p14:creationId xmlns:p14="http://schemas.microsoft.com/office/powerpoint/2010/main" val="305136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A44A21-E71C-442A-B0CE-1B5EADD74F50}" type="slidenum">
              <a:rPr lang="en-US" smtClean="0"/>
              <a:t>6</a:t>
            </a:fld>
            <a:endParaRPr lang="en-US"/>
          </a:p>
        </p:txBody>
      </p:sp>
    </p:spTree>
    <p:extLst>
      <p:ext uri="{BB962C8B-B14F-4D97-AF65-F5344CB8AC3E}">
        <p14:creationId xmlns:p14="http://schemas.microsoft.com/office/powerpoint/2010/main" val="38726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a:t>
            </a:r>
            <a:r>
              <a:rPr lang="en-US" sz="1200" dirty="0"/>
              <a:t>If the software component is updated with a new build or release, a new SBOM must be created to reflect the new version of the software. </a:t>
            </a:r>
          </a:p>
          <a:p>
            <a:r>
              <a:rPr lang="en-US" sz="1200" dirty="0"/>
              <a:t>If the supplier learns new details about the underlying components or wishes to correct an error in the existing SBOM data, the supplier should issue a new, revised SBOM.</a:t>
            </a:r>
          </a:p>
          <a:p>
            <a:endParaRPr lang="en-US" dirty="0"/>
          </a:p>
          <a:p>
            <a:r>
              <a:rPr lang="en-US" sz="1200" dirty="0"/>
              <a:t>Depth:</a:t>
            </a:r>
          </a:p>
          <a:p>
            <a:r>
              <a:rPr lang="en-US" sz="1200" dirty="0"/>
              <a:t>All top-level dependencies must be listed with enough detail to seek out the transitive dependencies recursively.</a:t>
            </a:r>
          </a:p>
          <a:p>
            <a:endParaRPr lang="en-US" sz="1200" dirty="0"/>
          </a:p>
          <a:p>
            <a:r>
              <a:rPr lang="en-US" sz="1200" dirty="0"/>
              <a:t>Known Unknowns:</a:t>
            </a:r>
          </a:p>
          <a:p>
            <a:r>
              <a:rPr lang="en-US" sz="1200" dirty="0"/>
              <a:t>The dependency data draws a clear distinction between a component that has no further dependencies, and a component for which the presence of dependencies is unknown and incomplete</a:t>
            </a:r>
          </a:p>
          <a:p>
            <a:endParaRPr lang="en-US" sz="1200" dirty="0"/>
          </a:p>
          <a:p>
            <a:r>
              <a:rPr lang="en-US" sz="1200" dirty="0"/>
              <a:t>Access Control:</a:t>
            </a:r>
          </a:p>
          <a:p>
            <a:r>
              <a:rPr lang="en-US" sz="1200" dirty="0"/>
              <a:t>Can be public (ex: open-source software) or</a:t>
            </a:r>
          </a:p>
          <a:p>
            <a:r>
              <a:rPr lang="en-US" sz="1200" dirty="0"/>
              <a:t>Can be confidential  shared only with customers</a:t>
            </a:r>
          </a:p>
          <a:p>
            <a:endParaRPr lang="en-US" sz="1200" dirty="0"/>
          </a:p>
          <a:p>
            <a:r>
              <a:rPr lang="en-US" sz="1200" dirty="0"/>
              <a:t>Distribution And Delivery:</a:t>
            </a:r>
          </a:p>
          <a:p>
            <a:r>
              <a:rPr lang="en-US" sz="1200" dirty="0"/>
              <a:t>SBOMs should be available in a timely fashion to those who need them and must have appropriate access permissions and roles in place.</a:t>
            </a:r>
          </a:p>
          <a:p>
            <a:r>
              <a:rPr lang="en-US" sz="1200" dirty="0"/>
              <a:t>Binary blob appended to the software binary</a:t>
            </a:r>
          </a:p>
          <a:p>
            <a:r>
              <a:rPr lang="en-US" sz="1200" dirty="0"/>
              <a:t>Document hosted on a website</a:t>
            </a:r>
          </a:p>
          <a:p>
            <a:endParaRPr lang="en-US" sz="1200" dirty="0"/>
          </a:p>
          <a:p>
            <a:r>
              <a:rPr lang="en-US" sz="1600" dirty="0"/>
              <a:t>Accommodation of Mistakes:</a:t>
            </a:r>
          </a:p>
          <a:p>
            <a:r>
              <a:rPr lang="en-US" sz="1200" dirty="0"/>
              <a:t>Best practices are still evolving.</a:t>
            </a:r>
          </a:p>
          <a:p>
            <a:r>
              <a:rPr lang="en-US" sz="1200" dirty="0"/>
              <a:t>Suppliers should offer updated data as they come across issues with past SBOMs, and consumers should encourage these updates by welcoming supplements and corrections without penalty when offered in good faith.</a:t>
            </a:r>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74A44A21-E71C-442A-B0CE-1B5EADD74F50}" type="slidenum">
              <a:rPr lang="en-US" smtClean="0"/>
              <a:t>13</a:t>
            </a:fld>
            <a:endParaRPr lang="en-US"/>
          </a:p>
        </p:txBody>
      </p:sp>
    </p:spTree>
    <p:extLst>
      <p:ext uri="{BB962C8B-B14F-4D97-AF65-F5344CB8AC3E}">
        <p14:creationId xmlns:p14="http://schemas.microsoft.com/office/powerpoint/2010/main" val="315945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Blue A">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F4567CD-F1DA-4E8F-ADDF-371B07892411}"/>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FF16119A-1487-48A7-9CC6-71F9F9535C16}"/>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3CF0AA4-E89F-418F-83F2-0CC0FB3DF16B}"/>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9F8D4CB-DB57-4130-8BDE-86D5A4C11D49}"/>
              </a:ext>
            </a:extLst>
          </p:cNvPr>
          <p:cNvSpPr/>
          <p:nvPr/>
        </p:nvSpPr>
        <p:spPr>
          <a:xfrm>
            <a:off x="1468406" y="0"/>
            <a:ext cx="3430768" cy="539087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502BD194-F320-4426-964A-1D4F58024C5F}"/>
              </a:ext>
            </a:extLst>
          </p:cNvPr>
          <p:cNvGrpSpPr/>
          <p:nvPr/>
        </p:nvGrpSpPr>
        <p:grpSpPr>
          <a:xfrm>
            <a:off x="1468406" y="5995719"/>
            <a:ext cx="1059754" cy="396801"/>
            <a:chOff x="1314450" y="6391094"/>
            <a:chExt cx="1123377" cy="420623"/>
          </a:xfrm>
          <a:solidFill>
            <a:schemeClr val="tx1"/>
          </a:solidFill>
        </p:grpSpPr>
        <p:sp>
          <p:nvSpPr>
            <p:cNvPr id="21" name="Freeform: Shape 20">
              <a:extLst>
                <a:ext uri="{FF2B5EF4-FFF2-40B4-BE49-F238E27FC236}">
                  <a16:creationId xmlns:a16="http://schemas.microsoft.com/office/drawing/2014/main" id="{61C32755-5BE0-4F78-B52A-08742A60A8E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C7FD"/>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B33F9D2F-6ED9-4D82-B111-BEFD50CBB7B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1C42114-E0DC-41C5-A333-869DAB921F8F}"/>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4" name="Freeform: Shape 23">
              <a:extLst>
                <a:ext uri="{FF2B5EF4-FFF2-40B4-BE49-F238E27FC236}">
                  <a16:creationId xmlns:a16="http://schemas.microsoft.com/office/drawing/2014/main" id="{EB18CC9F-8A17-402D-B10E-AE9061E9554F}"/>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253956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hasCustomPrompt="1"/>
          </p:nvPr>
        </p:nvSpPr>
        <p:spPr>
          <a:xfrm>
            <a:off x="381000" y="1495361"/>
            <a:ext cx="10972800" cy="531526"/>
          </a:xfrm>
        </p:spPr>
        <p:txBody>
          <a:bodyPr>
            <a:noAutofit/>
          </a:bodyPr>
          <a:lstStyle>
            <a:lvl1pPr marL="0" indent="0">
              <a:buFontTx/>
              <a:buNone/>
              <a:defRPr sz="3200" b="0" i="0">
                <a:solidFill>
                  <a:schemeClr val="accent2"/>
                </a:solidFill>
                <a:latin typeface="IntelOne Text" panose="020B0503020203020204" pitchFamily="34" charset="77"/>
              </a:defRPr>
            </a:lvl1pPr>
          </a:lstStyle>
          <a:p>
            <a:pPr lvl="0"/>
            <a:r>
              <a:rPr lang="en-US"/>
              <a:t>Click to edit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381000" y="2105680"/>
            <a:ext cx="10972800" cy="4039665"/>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86A3C7A-0D03-4ABF-7369-DA48EFB6CF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44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 Two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381000" y="1495361"/>
            <a:ext cx="10972800" cy="530454"/>
          </a:xfrm>
        </p:spPr>
        <p:txBody>
          <a:bodyPr>
            <a:noAutofit/>
          </a:bodyPr>
          <a:lstStyle>
            <a:lvl1pPr marL="0" indent="0">
              <a:buNone/>
              <a:defRPr sz="3200" b="0" i="0">
                <a:solidFill>
                  <a:schemeClr val="accent2"/>
                </a:solidFill>
                <a:latin typeface="IntelOne Text" panose="020B0503020203020204" pitchFamily="34" charset="77"/>
              </a:defRPr>
            </a:lvl1pPr>
            <a:lvl2pPr marL="457200" indent="0">
              <a:buNone/>
              <a:defRPr/>
            </a:lvl2pPr>
          </a:lstStyle>
          <a:p>
            <a:pPr lvl="0"/>
            <a:r>
              <a:rPr lang="en-US"/>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1000" y="2105680"/>
            <a:ext cx="5429865" cy="4039665"/>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5923935" y="2105680"/>
            <a:ext cx="5429865" cy="4039665"/>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8DB6E4F3-2E55-E9EA-4859-9DC5DF5353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2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 Content &amp; 1 pho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39665"/>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r>
              <a:rPr lang="en-US"/>
              <a:t>Click icon to add picture</a:t>
            </a:r>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hasCustomPrompt="1"/>
          </p:nvPr>
        </p:nvSpPr>
        <p:spPr>
          <a:xfrm>
            <a:off x="381000" y="1495361"/>
            <a:ext cx="5429864" cy="530454"/>
          </a:xfrm>
        </p:spPr>
        <p:txBody>
          <a:bodyPr>
            <a:noAutofit/>
          </a:bodyPr>
          <a:lstStyle>
            <a:lvl1pPr marL="0" indent="0">
              <a:buNone/>
              <a:defRPr sz="2800">
                <a:solidFill>
                  <a:schemeClr val="accent2"/>
                </a:solidFill>
                <a:latin typeface="IntelOne Text" panose="020B0503020203020204" pitchFamily="34" charset="77"/>
              </a:defRPr>
            </a:lvl1pPr>
            <a:lvl2pPr marL="457200" indent="0">
              <a:buNone/>
              <a:defRPr/>
            </a:lvl2pPr>
          </a:lstStyle>
          <a:p>
            <a:pPr lvl="0"/>
            <a:r>
              <a:rPr lang="en-US"/>
              <a:t>Click to edit text styles</a:t>
            </a:r>
          </a:p>
        </p:txBody>
      </p:sp>
      <p:sp>
        <p:nvSpPr>
          <p:cNvPr id="6" name="Title 5">
            <a:extLst>
              <a:ext uri="{FF2B5EF4-FFF2-40B4-BE49-F238E27FC236}">
                <a16:creationId xmlns:a16="http://schemas.microsoft.com/office/drawing/2014/main" id="{B994338F-57B1-028F-1D5E-F452777222AD}"/>
              </a:ext>
            </a:extLst>
          </p:cNvPr>
          <p:cNvSpPr>
            <a:spLocks noGrp="1"/>
          </p:cNvSpPr>
          <p:nvPr>
            <p:ph type="title"/>
          </p:nvPr>
        </p:nvSpPr>
        <p:spPr>
          <a:xfrm>
            <a:off x="381000" y="276840"/>
            <a:ext cx="5429864" cy="1089529"/>
          </a:xfrm>
        </p:spPr>
        <p:txBody>
          <a:bodyPr/>
          <a:lstStyle/>
          <a:p>
            <a:r>
              <a:rPr lang="en-US"/>
              <a:t>Click to edit Master title style</a:t>
            </a:r>
          </a:p>
        </p:txBody>
      </p:sp>
    </p:spTree>
    <p:extLst>
      <p:ext uri="{BB962C8B-B14F-4D97-AF65-F5344CB8AC3E}">
        <p14:creationId xmlns:p14="http://schemas.microsoft.com/office/powerpoint/2010/main" val="62321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 Content &amp; 2 photo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381000" y="1495361"/>
            <a:ext cx="5429864" cy="530454"/>
          </a:xfrm>
        </p:spPr>
        <p:txBody>
          <a:bodyPr>
            <a:noAutofit/>
          </a:bodyPr>
          <a:lstStyle>
            <a:lvl1pPr marL="0" indent="0">
              <a:buNone/>
              <a:defRPr sz="2800">
                <a:solidFill>
                  <a:schemeClr val="accent2"/>
                </a:solidFill>
                <a:latin typeface="IntelOne Text" panose="020B0503020203020204" pitchFamily="34" charset="77"/>
              </a:defRPr>
            </a:lvl1pPr>
            <a:lvl2pPr marL="457200" indent="0">
              <a:buNone/>
              <a:defRPr/>
            </a:lvl2pPr>
          </a:lstStyle>
          <a:p>
            <a:pPr lvl="0"/>
            <a:r>
              <a:rPr lang="en-US"/>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39665"/>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76839"/>
            <a:ext cx="5429250" cy="2364133"/>
          </a:xfr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hasCustomPrompt="1"/>
          </p:nvPr>
        </p:nvSpPr>
        <p:spPr>
          <a:xfrm>
            <a:off x="5926138" y="2655076"/>
            <a:ext cx="5429250" cy="378268"/>
          </a:xfrm>
        </p:spPr>
        <p:txBody>
          <a:bodyPr>
            <a:normAutofit/>
          </a:bodyPr>
          <a:lstStyle>
            <a:lvl1pPr marL="0" indent="0">
              <a:buNone/>
              <a:defRPr sz="1600">
                <a:solidFill>
                  <a:schemeClr val="tx1"/>
                </a:solidFill>
              </a:defRPr>
            </a:lvl1pPr>
            <a:lvl2pPr marL="457200" indent="0">
              <a:buNone/>
              <a:defRPr/>
            </a:lvl2pPr>
          </a:lstStyle>
          <a:p>
            <a:pPr lvl="0"/>
            <a:r>
              <a:rPr lang="en-US"/>
              <a:t>Click to edit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402944"/>
            <a:ext cx="5429250" cy="2364133"/>
          </a:xfrm>
        </p:spPr>
        <p:txBody>
          <a:bodyPr/>
          <a:lstStyle>
            <a:lvl1pPr marL="0" indent="0">
              <a:buNone/>
              <a:defRPr/>
            </a:lvl1pPr>
          </a:lstStyle>
          <a:p>
            <a:r>
              <a:rPr lang="en-US"/>
              <a:t>Click icon to add picture</a:t>
            </a:r>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hasCustomPrompt="1"/>
          </p:nvPr>
        </p:nvSpPr>
        <p:spPr>
          <a:xfrm>
            <a:off x="5924294" y="5767078"/>
            <a:ext cx="5429250" cy="378268"/>
          </a:xfrm>
        </p:spPr>
        <p:txBody>
          <a:bodyPr>
            <a:normAutofit/>
          </a:bodyPr>
          <a:lstStyle>
            <a:lvl1pPr marL="0" indent="0">
              <a:buNone/>
              <a:defRPr sz="1600">
                <a:solidFill>
                  <a:schemeClr val="tx1"/>
                </a:solidFill>
              </a:defRPr>
            </a:lvl1pPr>
            <a:lvl2pPr marL="457200" indent="0">
              <a:buNone/>
              <a:defRPr/>
            </a:lvl2pPr>
          </a:lstStyle>
          <a:p>
            <a:pPr lvl="0"/>
            <a:r>
              <a:rPr lang="en-US"/>
              <a:t>Click to edit text styles</a:t>
            </a:r>
          </a:p>
        </p:txBody>
      </p:sp>
      <p:sp>
        <p:nvSpPr>
          <p:cNvPr id="8" name="Title 7">
            <a:extLst>
              <a:ext uri="{FF2B5EF4-FFF2-40B4-BE49-F238E27FC236}">
                <a16:creationId xmlns:a16="http://schemas.microsoft.com/office/drawing/2014/main" id="{33E60C93-847C-93D6-AE2E-10B0B166D56D}"/>
              </a:ext>
            </a:extLst>
          </p:cNvPr>
          <p:cNvSpPr>
            <a:spLocks noGrp="1"/>
          </p:cNvSpPr>
          <p:nvPr>
            <p:ph type="title"/>
          </p:nvPr>
        </p:nvSpPr>
        <p:spPr>
          <a:xfrm>
            <a:off x="381000" y="276840"/>
            <a:ext cx="5429864" cy="1089529"/>
          </a:xfrm>
        </p:spPr>
        <p:txBody>
          <a:bodyPr/>
          <a:lstStyle/>
          <a:p>
            <a:r>
              <a:rPr lang="en-US"/>
              <a:t>Click to edit Master title style</a:t>
            </a:r>
          </a:p>
        </p:txBody>
      </p:sp>
    </p:spTree>
    <p:extLst>
      <p:ext uri="{BB962C8B-B14F-4D97-AF65-F5344CB8AC3E}">
        <p14:creationId xmlns:p14="http://schemas.microsoft.com/office/powerpoint/2010/main" val="48791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26355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Blu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01862"/>
          </a:xfrm>
        </p:spPr>
        <p:txBody>
          <a:bodyPr>
            <a:normAutofit/>
          </a:bodyPr>
          <a:lstStyle>
            <a:lvl1pPr marL="0" indent="0">
              <a:buNone/>
              <a:defRPr sz="6000" b="0" i="0">
                <a:solidFill>
                  <a:schemeClr val="tx1"/>
                </a:solidFill>
                <a:latin typeface="IntelOne Text" panose="020B0503020203020204" pitchFamily="34" charset="0"/>
              </a:defRPr>
            </a:lvl1pPr>
          </a:lstStyle>
          <a:p>
            <a:pPr lvl="0"/>
            <a:r>
              <a:rPr lang="en-US"/>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643695"/>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a:t>Click to edit text styles</a:t>
            </a:r>
          </a:p>
        </p:txBody>
      </p:sp>
      <p:sp>
        <p:nvSpPr>
          <p:cNvPr id="3" name="Title 2">
            <a:extLst>
              <a:ext uri="{FF2B5EF4-FFF2-40B4-BE49-F238E27FC236}">
                <a16:creationId xmlns:a16="http://schemas.microsoft.com/office/drawing/2014/main" id="{5C08B0F4-E007-F41E-F5D0-77F772EECB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06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Blue 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57200"/>
            <a:ext cx="5874297" cy="5948829"/>
          </a:xfrm>
          <a:prstGeom prst="rect">
            <a:avLst/>
          </a:prstGeom>
          <a:solidFill>
            <a:srgbClr val="00285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tx1"/>
                </a:solidFill>
              </a:defRPr>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96089"/>
            <a:ext cx="5433848" cy="1118706"/>
          </a:xfrm>
        </p:spPr>
        <p:txBody>
          <a:bodyPr anchor="ctr" anchorCtr="0">
            <a:noAutofit/>
          </a:bodyPr>
          <a:lstStyle>
            <a:lvl1pPr marL="0" indent="0">
              <a:buNone/>
              <a:defRPr sz="3200">
                <a:solidFill>
                  <a:srgbClr val="FFFFFF"/>
                </a:solidFill>
              </a:defRPr>
            </a:lvl1pPr>
          </a:lstStyle>
          <a:p>
            <a:pPr lvl="0"/>
            <a:r>
              <a:rPr lang="en-US"/>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2"/>
            <a:ext cx="5433848" cy="433154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57549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Blue B">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57200"/>
            <a:ext cx="5874297" cy="5948829"/>
          </a:xfrm>
          <a:prstGeom prst="rect">
            <a:avLst/>
          </a:prstGeom>
          <a:solidFill>
            <a:srgbClr val="00285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tx1"/>
                </a:solidFill>
              </a:defRPr>
            </a:lvl1pPr>
          </a:lstStyle>
          <a:p>
            <a:r>
              <a:rPr lang="en-US"/>
              <a:t>Click to edit title style</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2"/>
            <a:ext cx="5433848" cy="433154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5" name="Text Placeholder 3">
            <a:extLst>
              <a:ext uri="{FF2B5EF4-FFF2-40B4-BE49-F238E27FC236}">
                <a16:creationId xmlns:a16="http://schemas.microsoft.com/office/drawing/2014/main" id="{1A3228B4-F1BE-A11C-918B-53E23CF42058}"/>
              </a:ext>
            </a:extLst>
          </p:cNvPr>
          <p:cNvSpPr>
            <a:spLocks noGrp="1"/>
          </p:cNvSpPr>
          <p:nvPr>
            <p:ph type="body" sz="quarter" idx="10" hasCustomPrompt="1"/>
          </p:nvPr>
        </p:nvSpPr>
        <p:spPr>
          <a:xfrm>
            <a:off x="6087623" y="596089"/>
            <a:ext cx="5433848" cy="1118706"/>
          </a:xfrm>
        </p:spPr>
        <p:txBody>
          <a:bodyPr anchor="ctr" anchorCtr="0">
            <a:noAutofit/>
          </a:bodyPr>
          <a:lstStyle>
            <a:lvl1pPr marL="0" indent="0">
              <a:buNone/>
              <a:defRPr sz="3200">
                <a:solidFill>
                  <a:srgbClr val="FFFFFF"/>
                </a:solidFill>
              </a:defRPr>
            </a:lvl1pPr>
          </a:lstStyle>
          <a:p>
            <a:pPr lvl="0"/>
            <a:r>
              <a:rPr lang="en-US"/>
              <a:t>Click to edit text styles</a:t>
            </a:r>
          </a:p>
        </p:txBody>
      </p:sp>
    </p:spTree>
    <p:extLst>
      <p:ext uri="{BB962C8B-B14F-4D97-AF65-F5344CB8AC3E}">
        <p14:creationId xmlns:p14="http://schemas.microsoft.com/office/powerpoint/2010/main" val="194332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tatistics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7557731" cy="46582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A7D73A8-1A02-9040-4814-89E9B5B3EFEA}"/>
              </a:ext>
              <a:ext uri="{C183D7F6-B498-43B3-948B-1728B52AA6E4}">
                <adec:decorative xmlns:adec="http://schemas.microsoft.com/office/drawing/2017/decorative" val="1"/>
              </a:ext>
            </a:extLst>
          </p:cNvPr>
          <p:cNvSpPr/>
          <p:nvPr/>
        </p:nvSpPr>
        <p:spPr>
          <a:xfrm>
            <a:off x="8293100" y="0"/>
            <a:ext cx="3441700" cy="6400800"/>
          </a:xfrm>
          <a:prstGeom prst="rect">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Content Placeholder 2">
            <a:extLst>
              <a:ext uri="{FF2B5EF4-FFF2-40B4-BE49-F238E27FC236}">
                <a16:creationId xmlns:a16="http://schemas.microsoft.com/office/drawing/2014/main" id="{79404670-4FA2-D10A-53E2-CB00FF457733}"/>
              </a:ext>
            </a:extLst>
          </p:cNvPr>
          <p:cNvSpPr>
            <a:spLocks noGrp="1"/>
          </p:cNvSpPr>
          <p:nvPr>
            <p:ph idx="10"/>
          </p:nvPr>
        </p:nvSpPr>
        <p:spPr>
          <a:xfrm>
            <a:off x="8661400" y="381003"/>
            <a:ext cx="2692400" cy="1523997"/>
          </a:xfrm>
        </p:spPr>
        <p:txBody>
          <a:bodyPr anchor="ctr" anchorCtr="0">
            <a:noAutofit/>
          </a:bodyPr>
          <a:lstStyle>
            <a:lvl1pPr marL="0" indent="0" algn="ctr">
              <a:buNone/>
              <a:defRPr sz="1600"/>
            </a:lvl1pPr>
            <a:lvl2pPr marL="0" indent="0" algn="ctr">
              <a:buNone/>
              <a:defRPr sz="1400"/>
            </a:lvl2pPr>
            <a:lvl3pPr marL="0" indent="0" algn="ctr">
              <a:buNone/>
              <a:defRPr sz="1200"/>
            </a:lvl3pPr>
            <a:lvl4pPr marL="0" indent="0" algn="ctr">
              <a:buNone/>
              <a:defRPr sz="1100"/>
            </a:lvl4pPr>
            <a:lvl5pPr marL="0" indent="0" algn="ct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D9FE4F53-B95E-409B-6667-2548B9F0AD89}"/>
              </a:ext>
            </a:extLst>
          </p:cNvPr>
          <p:cNvSpPr>
            <a:spLocks noGrp="1"/>
          </p:cNvSpPr>
          <p:nvPr>
            <p:ph idx="11"/>
          </p:nvPr>
        </p:nvSpPr>
        <p:spPr>
          <a:xfrm>
            <a:off x="8661400" y="2501176"/>
            <a:ext cx="2692400" cy="1523997"/>
          </a:xfrm>
        </p:spPr>
        <p:txBody>
          <a:bodyPr anchor="ctr" anchorCtr="0">
            <a:noAutofit/>
          </a:bodyPr>
          <a:lstStyle>
            <a:lvl1pPr marL="0" indent="0" algn="ctr">
              <a:buNone/>
              <a:defRPr sz="1600"/>
            </a:lvl1pPr>
            <a:lvl2pPr marL="0" indent="0" algn="ctr">
              <a:buNone/>
              <a:defRPr sz="1400"/>
            </a:lvl2pPr>
            <a:lvl3pPr marL="0" indent="0" algn="ctr">
              <a:buNone/>
              <a:defRPr sz="1200"/>
            </a:lvl3pPr>
            <a:lvl4pPr marL="0" indent="0" algn="ctr">
              <a:buNone/>
              <a:defRPr sz="1100"/>
            </a:lvl4pPr>
            <a:lvl5pPr marL="0" indent="0" algn="ct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D10913E3-8E6F-2478-E6D6-4E7700F522DE}"/>
              </a:ext>
            </a:extLst>
          </p:cNvPr>
          <p:cNvSpPr>
            <a:spLocks noGrp="1"/>
          </p:cNvSpPr>
          <p:nvPr>
            <p:ph idx="12"/>
          </p:nvPr>
        </p:nvSpPr>
        <p:spPr>
          <a:xfrm>
            <a:off x="8661400" y="4621348"/>
            <a:ext cx="2692400" cy="1523997"/>
          </a:xfrm>
        </p:spPr>
        <p:txBody>
          <a:bodyPr anchor="ctr" anchorCtr="0">
            <a:noAutofit/>
          </a:bodyPr>
          <a:lstStyle>
            <a:lvl1pPr marL="0" indent="0" algn="ctr">
              <a:buNone/>
              <a:defRPr sz="1600"/>
            </a:lvl1pPr>
            <a:lvl2pPr marL="0" indent="0" algn="ctr">
              <a:buNone/>
              <a:defRPr sz="1400"/>
            </a:lvl2pPr>
            <a:lvl3pPr marL="0" indent="0" algn="ctr">
              <a:buNone/>
              <a:defRPr sz="1200"/>
            </a:lvl3pPr>
            <a:lvl4pPr marL="0" indent="0" algn="ctr">
              <a:buNone/>
              <a:defRPr sz="1100"/>
            </a:lvl4pPr>
            <a:lvl5pPr marL="0" indent="0" algn="ct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66076A10-3D56-FCAB-785E-70B2C43D4309}"/>
              </a:ext>
            </a:extLst>
          </p:cNvPr>
          <p:cNvSpPr>
            <a:spLocks noGrp="1"/>
          </p:cNvSpPr>
          <p:nvPr>
            <p:ph type="title"/>
          </p:nvPr>
        </p:nvSpPr>
        <p:spPr>
          <a:xfrm>
            <a:off x="381000" y="276840"/>
            <a:ext cx="7557731" cy="1089529"/>
          </a:xfrm>
        </p:spPr>
        <p:txBody>
          <a:bodyPr/>
          <a:lstStyle/>
          <a:p>
            <a:r>
              <a:rPr lang="en-US"/>
              <a:t>Click to edit Master title style</a:t>
            </a:r>
          </a:p>
        </p:txBody>
      </p:sp>
    </p:spTree>
    <p:extLst>
      <p:ext uri="{BB962C8B-B14F-4D97-AF65-F5344CB8AC3E}">
        <p14:creationId xmlns:p14="http://schemas.microsoft.com/office/powerpoint/2010/main" val="199243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240">
          <p15:clr>
            <a:srgbClr val="FBAE40"/>
          </p15:clr>
        </p15:guide>
        <p15:guide id="6" pos="71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tatistics Botto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7D73A8-1A02-9040-4814-89E9B5B3EFEA}"/>
              </a:ext>
              <a:ext uri="{C183D7F6-B498-43B3-948B-1728B52AA6E4}">
                <adec:decorative xmlns:adec="http://schemas.microsoft.com/office/drawing/2017/decorative" val="1"/>
              </a:ext>
            </a:extLst>
          </p:cNvPr>
          <p:cNvSpPr/>
          <p:nvPr/>
        </p:nvSpPr>
        <p:spPr>
          <a:xfrm>
            <a:off x="1" y="4100362"/>
            <a:ext cx="11734799" cy="2300438"/>
          </a:xfrm>
          <a:prstGeom prst="rect">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Content Placeholder 2">
            <a:extLst>
              <a:ext uri="{FF2B5EF4-FFF2-40B4-BE49-F238E27FC236}">
                <a16:creationId xmlns:a16="http://schemas.microsoft.com/office/drawing/2014/main" id="{79404670-4FA2-D10A-53E2-CB00FF457733}"/>
              </a:ext>
            </a:extLst>
          </p:cNvPr>
          <p:cNvSpPr>
            <a:spLocks noGrp="1"/>
          </p:cNvSpPr>
          <p:nvPr>
            <p:ph idx="10"/>
          </p:nvPr>
        </p:nvSpPr>
        <p:spPr>
          <a:xfrm>
            <a:off x="630187" y="4254366"/>
            <a:ext cx="3204678" cy="1890979"/>
          </a:xfrm>
        </p:spPr>
        <p:txBody>
          <a:bodyPr anchor="ctr" anchorCtr="0">
            <a:noAutofit/>
          </a:bodyPr>
          <a:lstStyle>
            <a:lvl1pPr marL="0" indent="0" algn="ctr">
              <a:buNone/>
              <a:defRPr sz="1600"/>
            </a:lvl1pPr>
            <a:lvl2pPr marL="0" indent="0" algn="ctr">
              <a:buNone/>
              <a:defRPr sz="1400"/>
            </a:lvl2pPr>
            <a:lvl3pPr marL="0" indent="0" algn="ctr">
              <a:buNone/>
              <a:defRPr sz="1200"/>
            </a:lvl3pPr>
            <a:lvl4pPr marL="0" indent="0" algn="ctr">
              <a:buNone/>
              <a:defRPr sz="1100"/>
            </a:lvl4pPr>
            <a:lvl5pPr marL="0" indent="0" algn="ct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D9FE4F53-B95E-409B-6667-2548B9F0AD89}"/>
              </a:ext>
            </a:extLst>
          </p:cNvPr>
          <p:cNvSpPr>
            <a:spLocks noGrp="1"/>
          </p:cNvSpPr>
          <p:nvPr>
            <p:ph idx="11"/>
          </p:nvPr>
        </p:nvSpPr>
        <p:spPr>
          <a:xfrm>
            <a:off x="4199823" y="4254366"/>
            <a:ext cx="3204678" cy="1890979"/>
          </a:xfrm>
        </p:spPr>
        <p:txBody>
          <a:bodyPr anchor="ctr" anchorCtr="0">
            <a:noAutofit/>
          </a:bodyPr>
          <a:lstStyle>
            <a:lvl1pPr marL="0" indent="0" algn="ctr">
              <a:buNone/>
              <a:defRPr sz="1600"/>
            </a:lvl1pPr>
            <a:lvl2pPr marL="0" indent="0" algn="ctr">
              <a:buNone/>
              <a:defRPr sz="1400"/>
            </a:lvl2pPr>
            <a:lvl3pPr marL="0" indent="0" algn="ctr">
              <a:buNone/>
              <a:defRPr sz="1200"/>
            </a:lvl3pPr>
            <a:lvl4pPr marL="0" indent="0" algn="ctr">
              <a:buNone/>
              <a:defRPr sz="1100"/>
            </a:lvl4pPr>
            <a:lvl5pPr marL="0" indent="0" algn="ct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D10913E3-8E6F-2478-E6D6-4E7700F522DE}"/>
              </a:ext>
            </a:extLst>
          </p:cNvPr>
          <p:cNvSpPr>
            <a:spLocks noGrp="1"/>
          </p:cNvSpPr>
          <p:nvPr>
            <p:ph idx="12"/>
          </p:nvPr>
        </p:nvSpPr>
        <p:spPr>
          <a:xfrm>
            <a:off x="7858760" y="4254366"/>
            <a:ext cx="3204678" cy="1890979"/>
          </a:xfrm>
        </p:spPr>
        <p:txBody>
          <a:bodyPr anchor="ctr" anchorCtr="0">
            <a:noAutofit/>
          </a:bodyPr>
          <a:lstStyle>
            <a:lvl1pPr marL="0" indent="0" algn="ctr">
              <a:buNone/>
              <a:defRPr sz="1600"/>
            </a:lvl1pPr>
            <a:lvl2pPr marL="0" indent="0" algn="ctr">
              <a:buNone/>
              <a:defRPr sz="1400"/>
            </a:lvl2pPr>
            <a:lvl3pPr marL="0" indent="0" algn="ctr">
              <a:buNone/>
              <a:defRPr sz="1200"/>
            </a:lvl3pPr>
            <a:lvl4pPr marL="0" indent="0" algn="ctr">
              <a:buNone/>
              <a:defRPr sz="1100"/>
            </a:lvl4pPr>
            <a:lvl5pPr marL="0" indent="0" algn="ctr">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7"/>
            <a:ext cx="10972800" cy="2478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765D6C79-9D37-0E13-82D2-107B3801835E}"/>
              </a:ext>
            </a:extLst>
          </p:cNvPr>
          <p:cNvSpPr>
            <a:spLocks noGrp="1"/>
          </p:cNvSpPr>
          <p:nvPr>
            <p:ph type="title"/>
          </p:nvPr>
        </p:nvSpPr>
        <p:spPr>
          <a:xfrm>
            <a:off x="381000" y="276840"/>
            <a:ext cx="10972800" cy="1089529"/>
          </a:xfrm>
        </p:spPr>
        <p:txBody>
          <a:bodyPr/>
          <a:lstStyle/>
          <a:p>
            <a:r>
              <a:rPr lang="en-US"/>
              <a:t>Click to edit Master title style</a:t>
            </a:r>
          </a:p>
        </p:txBody>
      </p:sp>
    </p:spTree>
    <p:extLst>
      <p:ext uri="{BB962C8B-B14F-4D97-AF65-F5344CB8AC3E}">
        <p14:creationId xmlns:p14="http://schemas.microsoft.com/office/powerpoint/2010/main" val="324858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240">
          <p15:clr>
            <a:srgbClr val="FBAE40"/>
          </p15:clr>
        </p15:guide>
        <p15:guide id="6" pos="71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Blue B">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81569F-6701-4CDA-895D-6BD6D388AB05}"/>
              </a:ext>
            </a:extLst>
          </p:cNvPr>
          <p:cNvSpPr/>
          <p:nvPr/>
        </p:nvSpPr>
        <p:spPr>
          <a:xfrm>
            <a:off x="1468406" y="0"/>
            <a:ext cx="3430768" cy="539087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758CE26D-A586-4A86-AA98-B9D850FBFCD7}"/>
              </a:ext>
            </a:extLst>
          </p:cNvPr>
          <p:cNvSpPr/>
          <p:nvPr/>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7CE63CF4-E38C-42FE-9C75-CB2B3DEB5FBD}"/>
              </a:ext>
            </a:extLst>
          </p:cNvPr>
          <p:cNvSpPr/>
          <p:nvPr/>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67E1EECF-CDF6-475D-8C89-D59E9C677475}"/>
              </a:ext>
            </a:extLst>
          </p:cNvPr>
          <p:cNvSpPr/>
          <p:nvPr/>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grpSp>
        <p:nvGrpSpPr>
          <p:cNvPr id="5" name="Group 4">
            <a:extLst>
              <a:ext uri="{FF2B5EF4-FFF2-40B4-BE49-F238E27FC236}">
                <a16:creationId xmlns:a16="http://schemas.microsoft.com/office/drawing/2014/main" id="{70C04415-8743-3853-676C-0DA0928EEFDB}"/>
              </a:ext>
            </a:extLst>
          </p:cNvPr>
          <p:cNvGrpSpPr/>
          <p:nvPr/>
        </p:nvGrpSpPr>
        <p:grpSpPr>
          <a:xfrm>
            <a:off x="1468406" y="5995719"/>
            <a:ext cx="1059754" cy="396801"/>
            <a:chOff x="1314450" y="6391094"/>
            <a:chExt cx="1123377" cy="420623"/>
          </a:xfrm>
          <a:solidFill>
            <a:schemeClr val="tx1"/>
          </a:solidFill>
        </p:grpSpPr>
        <p:sp>
          <p:nvSpPr>
            <p:cNvPr id="6" name="Freeform: Shape 5">
              <a:extLst>
                <a:ext uri="{FF2B5EF4-FFF2-40B4-BE49-F238E27FC236}">
                  <a16:creationId xmlns:a16="http://schemas.microsoft.com/office/drawing/2014/main" id="{A6AD0BF1-61C4-E361-96E8-FD6A35CE117B}"/>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C7FD"/>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3" name="Freeform: Shape 12">
              <a:extLst>
                <a:ext uri="{FF2B5EF4-FFF2-40B4-BE49-F238E27FC236}">
                  <a16:creationId xmlns:a16="http://schemas.microsoft.com/office/drawing/2014/main" id="{7D416FB8-DE59-3960-2093-11B31D01E758}"/>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8" name="Freeform: Shape 27">
              <a:extLst>
                <a:ext uri="{FF2B5EF4-FFF2-40B4-BE49-F238E27FC236}">
                  <a16:creationId xmlns:a16="http://schemas.microsoft.com/office/drawing/2014/main" id="{B26B763B-BA2E-530C-5EBF-AB1531E6817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9" name="Freeform: Shape 28">
              <a:extLst>
                <a:ext uri="{FF2B5EF4-FFF2-40B4-BE49-F238E27FC236}">
                  <a16:creationId xmlns:a16="http://schemas.microsoft.com/office/drawing/2014/main" id="{1CFC4399-D399-5D31-3A05-3CD389F0DF06}"/>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Tree>
    <p:extLst>
      <p:ext uri="{BB962C8B-B14F-4D97-AF65-F5344CB8AC3E}">
        <p14:creationId xmlns:p14="http://schemas.microsoft.com/office/powerpoint/2010/main" val="117272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Fram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17307" y="1828800"/>
            <a:ext cx="10557387" cy="3200400"/>
          </a:xfrm>
        </p:spPr>
        <p:txBody>
          <a:bodyPr anchor="ctr" anchorCtr="0">
            <a:normAutofit/>
          </a:bodyPr>
          <a:lstStyle>
            <a:lvl1pPr algn="ctr">
              <a:defRPr sz="4800">
                <a:solidFill>
                  <a:schemeClr val="tx1"/>
                </a:solidFill>
              </a:defRPr>
            </a:lvl1pPr>
          </a:lstStyle>
          <a:p>
            <a:r>
              <a:rPr lang="en-US"/>
              <a:t>Click to edit title style</a:t>
            </a:r>
          </a:p>
        </p:txBody>
      </p:sp>
      <p:sp>
        <p:nvSpPr>
          <p:cNvPr id="8" name="Rectangle 7">
            <a:extLst>
              <a:ext uri="{FF2B5EF4-FFF2-40B4-BE49-F238E27FC236}">
                <a16:creationId xmlns:a16="http://schemas.microsoft.com/office/drawing/2014/main" id="{E2CCE575-6B8D-CE65-CA71-FF4D4B610DB5}"/>
              </a:ext>
              <a:ext uri="{C183D7F6-B498-43B3-948B-1728B52AA6E4}">
                <adec:decorative xmlns:adec="http://schemas.microsoft.com/office/drawing/2017/decorative" val="1"/>
              </a:ext>
            </a:extLst>
          </p:cNvPr>
          <p:cNvSpPr/>
          <p:nvPr/>
        </p:nvSpPr>
        <p:spPr>
          <a:xfrm>
            <a:off x="0" y="0"/>
            <a:ext cx="11734800" cy="45720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4452DAB1-EFD9-4743-BC94-47F323AA0EE5}"/>
              </a:ext>
              <a:ext uri="{C183D7F6-B498-43B3-948B-1728B52AA6E4}">
                <adec:decorative xmlns:adec="http://schemas.microsoft.com/office/drawing/2017/decorative" val="1"/>
              </a:ext>
            </a:extLst>
          </p:cNvPr>
          <p:cNvSpPr/>
          <p:nvPr/>
        </p:nvSpPr>
        <p:spPr>
          <a:xfrm>
            <a:off x="0" y="0"/>
            <a:ext cx="457200" cy="640080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69282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Intel Logo">
    <p:bg>
      <p:bgPr>
        <a:solidFill>
          <a:srgbClr val="0068B5"/>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pic>
        <p:nvPicPr>
          <p:cNvPr id="3" name="Picture 2" descr="Logo&#10;&#10;Description automatically generated">
            <a:extLst>
              <a:ext uri="{FF2B5EF4-FFF2-40B4-BE49-F238E27FC236}">
                <a16:creationId xmlns:a16="http://schemas.microsoft.com/office/drawing/2014/main" id="{204B0861-499A-4B5C-86C7-11D994DAA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19675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F4567CD-F1DA-4E8F-ADDF-371B07892411}"/>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FF16119A-1487-48A7-9CC6-71F9F9535C16}"/>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3CF0AA4-E89F-418F-83F2-0CC0FB3DF16B}"/>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9F8D4CB-DB57-4130-8BDE-86D5A4C11D49}"/>
              </a:ext>
            </a:extLst>
          </p:cNvPr>
          <p:cNvSpPr/>
          <p:nvPr/>
        </p:nvSpPr>
        <p:spPr>
          <a:xfrm>
            <a:off x="1468406" y="0"/>
            <a:ext cx="3430768" cy="539087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502BD194-F320-4426-964A-1D4F58024C5F}"/>
              </a:ext>
            </a:extLst>
          </p:cNvPr>
          <p:cNvGrpSpPr/>
          <p:nvPr/>
        </p:nvGrpSpPr>
        <p:grpSpPr>
          <a:xfrm>
            <a:off x="1468406" y="5995719"/>
            <a:ext cx="1059754" cy="396801"/>
            <a:chOff x="1314450" y="6391094"/>
            <a:chExt cx="1123377" cy="420623"/>
          </a:xfrm>
          <a:solidFill>
            <a:schemeClr val="tx1"/>
          </a:solidFill>
        </p:grpSpPr>
        <p:sp>
          <p:nvSpPr>
            <p:cNvPr id="21" name="Freeform: Shape 20">
              <a:extLst>
                <a:ext uri="{FF2B5EF4-FFF2-40B4-BE49-F238E27FC236}">
                  <a16:creationId xmlns:a16="http://schemas.microsoft.com/office/drawing/2014/main" id="{61C32755-5BE0-4F78-B52A-08742A60A8E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chemeClr val="accent2"/>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B33F9D2F-6ED9-4D82-B111-BEFD50CBB7B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1C42114-E0DC-41C5-A333-869DAB921F8F}"/>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4" name="Freeform: Shape 23">
              <a:extLst>
                <a:ext uri="{FF2B5EF4-FFF2-40B4-BE49-F238E27FC236}">
                  <a16:creationId xmlns:a16="http://schemas.microsoft.com/office/drawing/2014/main" id="{EB18CC9F-8A17-402D-B10E-AE9061E9554F}"/>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14668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0972800" cy="1199822"/>
          </a:xfrm>
        </p:spPr>
        <p:txBody>
          <a:bodyPr anchor="b" anchorCtr="0">
            <a:normAutofit/>
          </a:bodyPr>
          <a:lstStyle>
            <a:lvl1pPr>
              <a:defRPr sz="48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text styles</a:t>
            </a:r>
          </a:p>
        </p:txBody>
      </p:sp>
    </p:spTree>
    <p:extLst>
      <p:ext uri="{BB962C8B-B14F-4D97-AF65-F5344CB8AC3E}">
        <p14:creationId xmlns:p14="http://schemas.microsoft.com/office/powerpoint/2010/main" val="241854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9BD37C-A267-3FD3-9045-70C2A2537880}"/>
              </a:ext>
              <a:ext uri="{C183D7F6-B498-43B3-948B-1728B52AA6E4}">
                <adec:decorative xmlns:adec="http://schemas.microsoft.com/office/drawing/2017/decorative" val="1"/>
              </a:ext>
            </a:extLst>
          </p:cNvPr>
          <p:cNvSpPr/>
          <p:nvPr/>
        </p:nvSpPr>
        <p:spPr>
          <a:xfrm flipH="1">
            <a:off x="5867398" y="457200"/>
            <a:ext cx="5867402" cy="5943600"/>
          </a:xfrm>
          <a:prstGeom prst="rect">
            <a:avLst/>
          </a:prstGeom>
          <a:solidFill>
            <a:srgbClr val="00285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tx1"/>
                </a:solidFill>
              </a:defRPr>
            </a:lvl1pPr>
          </a:lstStyle>
          <a:p>
            <a:r>
              <a:rPr lang="en-US"/>
              <a:t>Click to edit title style</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2"/>
            <a:ext cx="5433848" cy="433154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20" name="Group 19">
            <a:extLst>
              <a:ext uri="{FF2B5EF4-FFF2-40B4-BE49-F238E27FC236}">
                <a16:creationId xmlns:a16="http://schemas.microsoft.com/office/drawing/2014/main" id="{8C35DA17-DFF2-467C-A710-877908080517}"/>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21" name="Rectangle 20">
              <a:extLst>
                <a:ext uri="{FF2B5EF4-FFF2-40B4-BE49-F238E27FC236}">
                  <a16:creationId xmlns:a16="http://schemas.microsoft.com/office/drawing/2014/main" id="{C6AEFDCF-A68C-4E0D-95B4-6F1A9717550A}"/>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F55E41F1-4636-455F-8CC5-9CC2D25CD287}"/>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2BF6C486-C6BA-41CF-8F21-5691BA4400F2}"/>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6" name="Text Placeholder 3">
            <a:extLst>
              <a:ext uri="{FF2B5EF4-FFF2-40B4-BE49-F238E27FC236}">
                <a16:creationId xmlns:a16="http://schemas.microsoft.com/office/drawing/2014/main" id="{AD9A74FF-9A1A-BCBA-9F94-3F6A0C273176}"/>
              </a:ext>
            </a:extLst>
          </p:cNvPr>
          <p:cNvSpPr>
            <a:spLocks noGrp="1"/>
          </p:cNvSpPr>
          <p:nvPr>
            <p:ph type="body" sz="quarter" idx="10" hasCustomPrompt="1"/>
          </p:nvPr>
        </p:nvSpPr>
        <p:spPr>
          <a:xfrm>
            <a:off x="6087623" y="596089"/>
            <a:ext cx="5433848" cy="1118706"/>
          </a:xfrm>
        </p:spPr>
        <p:txBody>
          <a:bodyPr anchor="ctr" anchorCtr="0">
            <a:noAutofit/>
          </a:bodyPr>
          <a:lstStyle>
            <a:lvl1pPr marL="0" indent="0">
              <a:buNone/>
              <a:defRPr sz="3200">
                <a:solidFill>
                  <a:srgbClr val="FFFFFF"/>
                </a:solidFill>
              </a:defRPr>
            </a:lvl1pPr>
          </a:lstStyle>
          <a:p>
            <a:pPr lvl="0"/>
            <a:r>
              <a:rPr lang="en-US"/>
              <a:t>Click to edit text styles</a:t>
            </a:r>
          </a:p>
        </p:txBody>
      </p:sp>
    </p:spTree>
    <p:extLst>
      <p:ext uri="{BB962C8B-B14F-4D97-AF65-F5344CB8AC3E}">
        <p14:creationId xmlns:p14="http://schemas.microsoft.com/office/powerpoint/2010/main" val="333735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01862"/>
          </a:xfrm>
        </p:spPr>
        <p:txBody>
          <a:bodyPr>
            <a:normAutofit/>
          </a:bodyPr>
          <a:lstStyle>
            <a:lvl1pPr marL="0" indent="0">
              <a:buNone/>
              <a:defRPr sz="6000" b="0" i="0">
                <a:solidFill>
                  <a:schemeClr val="tx1"/>
                </a:solidFill>
                <a:latin typeface="IntelOne Text" panose="020B0503020203020204" pitchFamily="34" charset="0"/>
              </a:defRPr>
            </a:lvl1pPr>
          </a:lstStyle>
          <a:p>
            <a:pPr lvl="0"/>
            <a:r>
              <a:rPr lang="en-US"/>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643695"/>
            <a:ext cx="10972800" cy="501650"/>
          </a:xfrm>
        </p:spPr>
        <p:txBody>
          <a:bodyPr/>
          <a:lstStyle>
            <a:lvl1pPr marL="0" indent="0">
              <a:buNone/>
              <a:defRPr>
                <a:solidFill>
                  <a:schemeClr val="tx1"/>
                </a:solidFill>
                <a:latin typeface="IntelOne Text" panose="020B0503020203020204" pitchFamily="34" charset="77"/>
              </a:defRPr>
            </a:lvl1pPr>
          </a:lstStyle>
          <a:p>
            <a:pPr lvl="0"/>
            <a:r>
              <a:rPr lang="en-US"/>
              <a:t>Click to edit text styles</a:t>
            </a:r>
          </a:p>
        </p:txBody>
      </p:sp>
      <p:sp>
        <p:nvSpPr>
          <p:cNvPr id="3" name="Title 2">
            <a:extLst>
              <a:ext uri="{FF2B5EF4-FFF2-40B4-BE49-F238E27FC236}">
                <a16:creationId xmlns:a16="http://schemas.microsoft.com/office/drawing/2014/main" id="{6FD453B2-FDDC-7246-1B77-FA74ADF931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01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with Fram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17307" y="1828800"/>
            <a:ext cx="10557387" cy="3200400"/>
          </a:xfrm>
        </p:spPr>
        <p:txBody>
          <a:bodyPr anchor="ctr" anchorCtr="0">
            <a:normAutofit/>
          </a:bodyPr>
          <a:lstStyle>
            <a:lvl1pPr algn="ctr">
              <a:defRPr sz="4800">
                <a:solidFill>
                  <a:schemeClr val="tx1"/>
                </a:solidFill>
              </a:defRPr>
            </a:lvl1pPr>
          </a:lstStyle>
          <a:p>
            <a:r>
              <a:rPr lang="en-US"/>
              <a:t>Click to edit title style</a:t>
            </a:r>
          </a:p>
        </p:txBody>
      </p:sp>
      <p:sp>
        <p:nvSpPr>
          <p:cNvPr id="8" name="Rectangle 7">
            <a:extLst>
              <a:ext uri="{FF2B5EF4-FFF2-40B4-BE49-F238E27FC236}">
                <a16:creationId xmlns:a16="http://schemas.microsoft.com/office/drawing/2014/main" id="{86A3CE3C-7156-09B5-124E-FA15558C6DE4}"/>
              </a:ext>
              <a:ext uri="{C183D7F6-B498-43B3-948B-1728B52AA6E4}">
                <adec:decorative xmlns:adec="http://schemas.microsoft.com/office/drawing/2017/decorative" val="1"/>
              </a:ext>
            </a:extLst>
          </p:cNvPr>
          <p:cNvSpPr/>
          <p:nvPr/>
        </p:nvSpPr>
        <p:spPr>
          <a:xfrm>
            <a:off x="0" y="0"/>
            <a:ext cx="11734800" cy="45720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AEB24F60-DA5D-EAB4-1192-7D546FFFA5DC}"/>
              </a:ext>
              <a:ext uri="{C183D7F6-B498-43B3-948B-1728B52AA6E4}">
                <adec:decorative xmlns:adec="http://schemas.microsoft.com/office/drawing/2017/decorative" val="1"/>
              </a:ext>
            </a:extLst>
          </p:cNvPr>
          <p:cNvSpPr/>
          <p:nvPr/>
        </p:nvSpPr>
        <p:spPr>
          <a:xfrm>
            <a:off x="0" y="0"/>
            <a:ext cx="457200" cy="640080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78494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8E31-1E04-776D-D708-8C4ED06C3C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A68737-47D5-B867-7D1D-A41805C8FD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50AB5-9174-9DCE-7AA6-8DCA43F232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C95A6F-9C62-0DC2-0362-1625161F1A84}"/>
              </a:ext>
            </a:extLst>
          </p:cNvPr>
          <p:cNvSpPr>
            <a:spLocks noGrp="1"/>
          </p:cNvSpPr>
          <p:nvPr>
            <p:ph type="ftr" sz="quarter" idx="11"/>
          </p:nvPr>
        </p:nvSpPr>
        <p:spPr/>
        <p:txBody>
          <a:bodyPr/>
          <a:lstStyle/>
          <a:p>
            <a:r>
              <a:rPr lang="en-US"/>
              <a:t>PEG/CCE</a:t>
            </a:r>
          </a:p>
        </p:txBody>
      </p:sp>
      <p:sp>
        <p:nvSpPr>
          <p:cNvPr id="6" name="Slide Number Placeholder 5">
            <a:extLst>
              <a:ext uri="{FF2B5EF4-FFF2-40B4-BE49-F238E27FC236}">
                <a16:creationId xmlns:a16="http://schemas.microsoft.com/office/drawing/2014/main" id="{FE91FCE0-0348-7BDA-D073-1D13D696F356}"/>
              </a:ext>
            </a:extLst>
          </p:cNvPr>
          <p:cNvSpPr>
            <a:spLocks noGrp="1"/>
          </p:cNvSpPr>
          <p:nvPr>
            <p:ph type="sldNum" sz="quarter" idx="12"/>
          </p:nvPr>
        </p:nvSpPr>
        <p:spPr/>
        <p:txBody>
          <a:bodyPr/>
          <a:lstStyle/>
          <a:p>
            <a:fld id="{D4432F49-C2F5-49D4-B7AC-519231939A20}" type="slidenum">
              <a:rPr lang="en-US" smtClean="0"/>
              <a:t>‹#›</a:t>
            </a:fld>
            <a:endParaRPr lang="en-US"/>
          </a:p>
        </p:txBody>
      </p:sp>
    </p:spTree>
    <p:extLst>
      <p:ext uri="{BB962C8B-B14F-4D97-AF65-F5344CB8AC3E}">
        <p14:creationId xmlns:p14="http://schemas.microsoft.com/office/powerpoint/2010/main" val="384842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Photo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F4567CD-F1DA-4E8F-ADDF-371B07892411}"/>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FF16119A-1487-48A7-9CC6-71F9F9535C16}"/>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3CF0AA4-E89F-418F-83F2-0CC0FB3DF16B}"/>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9F8D4CB-DB57-4130-8BDE-86D5A4C11D49}"/>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502BD194-F320-4426-964A-1D4F58024C5F}"/>
              </a:ext>
            </a:extLst>
          </p:cNvPr>
          <p:cNvGrpSpPr/>
          <p:nvPr/>
        </p:nvGrpSpPr>
        <p:grpSpPr>
          <a:xfrm>
            <a:off x="1468406" y="5995719"/>
            <a:ext cx="1059754" cy="396801"/>
            <a:chOff x="1314450" y="6391094"/>
            <a:chExt cx="1123377" cy="420623"/>
          </a:xfrm>
          <a:solidFill>
            <a:schemeClr val="tx1"/>
          </a:solidFill>
        </p:grpSpPr>
        <p:sp>
          <p:nvSpPr>
            <p:cNvPr id="21" name="Freeform: Shape 20">
              <a:extLst>
                <a:ext uri="{FF2B5EF4-FFF2-40B4-BE49-F238E27FC236}">
                  <a16:creationId xmlns:a16="http://schemas.microsoft.com/office/drawing/2014/main" id="{61C32755-5BE0-4F78-B52A-08742A60A8E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chemeClr val="accent2"/>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B33F9D2F-6ED9-4D82-B111-BEFD50CBB7B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1C42114-E0DC-41C5-A333-869DAB921F8F}"/>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4" name="Freeform: Shape 23">
              <a:extLst>
                <a:ext uri="{FF2B5EF4-FFF2-40B4-BE49-F238E27FC236}">
                  <a16:creationId xmlns:a16="http://schemas.microsoft.com/office/drawing/2014/main" id="{EB18CC9F-8A17-402D-B10E-AE9061E9554F}"/>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397169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Photo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F4567CD-F1DA-4E8F-ADDF-371B07892411}"/>
              </a:ext>
            </a:extLst>
          </p:cNvPr>
          <p:cNvSpPr/>
          <p:nvPr/>
        </p:nvSpPr>
        <p:spPr>
          <a:xfrm>
            <a:off x="860457" y="4951823"/>
            <a:ext cx="158111" cy="158111"/>
          </a:xfrm>
          <a:prstGeom prst="rect">
            <a:avLst/>
          </a:prstGeom>
          <a:solidFill>
            <a:srgbClr val="65317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FF16119A-1487-48A7-9CC6-71F9F9535C16}"/>
              </a:ext>
            </a:extLst>
          </p:cNvPr>
          <p:cNvSpPr/>
          <p:nvPr/>
        </p:nvSpPr>
        <p:spPr>
          <a:xfrm>
            <a:off x="573803" y="5104242"/>
            <a:ext cx="286654" cy="286654"/>
          </a:xfrm>
          <a:prstGeom prst="rect">
            <a:avLst/>
          </a:prstGeom>
          <a:solidFill>
            <a:srgbClr val="CC94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3CF0AA4-E89F-418F-83F2-0CC0FB3DF16B}"/>
              </a:ext>
            </a:extLst>
          </p:cNvPr>
          <p:cNvSpPr/>
          <p:nvPr/>
        </p:nvSpPr>
        <p:spPr>
          <a:xfrm>
            <a:off x="861107" y="5390896"/>
            <a:ext cx="610214" cy="610214"/>
          </a:xfrm>
          <a:prstGeom prst="rect">
            <a:avLst/>
          </a:prstGeom>
          <a:solidFill>
            <a:srgbClr val="8F5D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9F8D4CB-DB57-4130-8BDE-86D5A4C11D49}"/>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502BD194-F320-4426-964A-1D4F58024C5F}"/>
              </a:ext>
            </a:extLst>
          </p:cNvPr>
          <p:cNvGrpSpPr/>
          <p:nvPr/>
        </p:nvGrpSpPr>
        <p:grpSpPr>
          <a:xfrm>
            <a:off x="1468406" y="5995719"/>
            <a:ext cx="1059754" cy="396801"/>
            <a:chOff x="1314450" y="6391094"/>
            <a:chExt cx="1123377" cy="420623"/>
          </a:xfrm>
          <a:solidFill>
            <a:schemeClr val="tx1"/>
          </a:solidFill>
        </p:grpSpPr>
        <p:sp>
          <p:nvSpPr>
            <p:cNvPr id="21" name="Freeform: Shape 20">
              <a:extLst>
                <a:ext uri="{FF2B5EF4-FFF2-40B4-BE49-F238E27FC236}">
                  <a16:creationId xmlns:a16="http://schemas.microsoft.com/office/drawing/2014/main" id="{61C32755-5BE0-4F78-B52A-08742A60A8E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chemeClr val="accent2"/>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B33F9D2F-6ED9-4D82-B111-BEFD50CBB7B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1C42114-E0DC-41C5-A333-869DAB921F8F}"/>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24" name="Freeform: Shape 23">
              <a:extLst>
                <a:ext uri="{FF2B5EF4-FFF2-40B4-BE49-F238E27FC236}">
                  <a16:creationId xmlns:a16="http://schemas.microsoft.com/office/drawing/2014/main" id="{EB18CC9F-8A17-402D-B10E-AE9061E9554F}"/>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grp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spTree>
    <p:extLst>
      <p:ext uri="{BB962C8B-B14F-4D97-AF65-F5344CB8AC3E}">
        <p14:creationId xmlns:p14="http://schemas.microsoft.com/office/powerpoint/2010/main" val="213523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381000" y="1491674"/>
            <a:ext cx="10972800" cy="4653672"/>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6FD23E5-8B42-FBB3-8E22-4702FB672B0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379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p15:clr>
            <a:srgbClr val="FBAE40"/>
          </p15:clr>
        </p15:guide>
        <p15:guide id="5" pos="240">
          <p15:clr>
            <a:srgbClr val="FBAE40"/>
          </p15:clr>
        </p15:guide>
        <p15:guide id="6" pos="71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1491674"/>
            <a:ext cx="5429865" cy="4653672"/>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5923935" y="1491674"/>
            <a:ext cx="5429865" cy="4653672"/>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0654BD7A-EF24-5BA8-71D8-37820661AD9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263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BD236-A5FE-B377-4D89-6CC4416BEC5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296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0972800" cy="1199822"/>
          </a:xfrm>
        </p:spPr>
        <p:txBody>
          <a:bodyPr anchor="b" anchorCtr="0">
            <a:normAutofit/>
          </a:bodyPr>
          <a:lstStyle>
            <a:lvl1pPr>
              <a:defRPr sz="48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text styles</a:t>
            </a:r>
          </a:p>
        </p:txBody>
      </p:sp>
    </p:spTree>
    <p:extLst>
      <p:ext uri="{BB962C8B-B14F-4D97-AF65-F5344CB8AC3E}">
        <p14:creationId xmlns:p14="http://schemas.microsoft.com/office/powerpoint/2010/main" val="22444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76840"/>
            <a:ext cx="10972800" cy="1089529"/>
          </a:xfrm>
          <a:prstGeom prst="rect">
            <a:avLst/>
          </a:prstGeom>
        </p:spPr>
        <p:txBody>
          <a:bodyPr vert="horz" lIns="91440" tIns="45720" rIns="91440" bIns="45720" rtlCol="0" anchor="t" anchorCtr="0">
            <a:no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53672"/>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AC13F04-AFE6-9D98-8F4A-BB3C418C9548}"/>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descr="Intel Confidential">
            <a:extLst>
              <a:ext uri="{FF2B5EF4-FFF2-40B4-BE49-F238E27FC236}">
                <a16:creationId xmlns:a16="http://schemas.microsoft.com/office/drawing/2014/main" id="{4AD9EAF6-2B66-90A1-28B5-DADE5CA86076}"/>
              </a:ext>
            </a:extLst>
          </p:cNvPr>
          <p:cNvSpPr/>
          <p:nvPr/>
        </p:nvSpPr>
        <p:spPr>
          <a:xfrm>
            <a:off x="5489103" y="6510549"/>
            <a:ext cx="1213795" cy="246221"/>
          </a:xfrm>
          <a:prstGeom prst="rect">
            <a:avLst/>
          </a:prstGeom>
        </p:spPr>
        <p:txBody>
          <a:bodyPr wrap="none" anchor="ctr" anchorCtr="0">
            <a:spAutoFit/>
          </a:bodyPr>
          <a:lstStyle/>
          <a:p>
            <a:pPr algn="ctr"/>
            <a:r>
              <a:rPr lang="en-US" sz="1000" b="0" i="0">
                <a:solidFill>
                  <a:srgbClr val="FFFFFF"/>
                </a:solidFill>
                <a:latin typeface="+mn-lt"/>
                <a:ea typeface="Intel Clear" panose="020B0604020203020204" pitchFamily="34" charset="0"/>
                <a:cs typeface="Times New Roman" panose="02020603050405020304" pitchFamily="18" charset="0"/>
              </a:rPr>
              <a:t>Intel Confidential</a:t>
            </a:r>
          </a:p>
        </p:txBody>
      </p:sp>
      <p:sp>
        <p:nvSpPr>
          <p:cNvPr id="6" name="Rectangle 5" descr="Department or Event Name">
            <a:extLst>
              <a:ext uri="{FF2B5EF4-FFF2-40B4-BE49-F238E27FC236}">
                <a16:creationId xmlns:a16="http://schemas.microsoft.com/office/drawing/2014/main" id="{EEEAD05C-6C9B-5530-AAC9-5E145F434204}"/>
              </a:ext>
            </a:extLst>
          </p:cNvPr>
          <p:cNvSpPr/>
          <p:nvPr/>
        </p:nvSpPr>
        <p:spPr>
          <a:xfrm>
            <a:off x="286365" y="6510549"/>
            <a:ext cx="949299" cy="276999"/>
          </a:xfrm>
          <a:prstGeom prst="rect">
            <a:avLst/>
          </a:prstGeom>
        </p:spPr>
        <p:txBody>
          <a:bodyPr wrap="none" anchor="ctr" anchorCtr="0">
            <a:spAutoFit/>
          </a:bodyPr>
          <a:lstStyle/>
          <a:p>
            <a:pPr algn="l"/>
            <a:r>
              <a:rPr lang="en-US" sz="1200" b="0" i="0">
                <a:solidFill>
                  <a:srgbClr val="FFFFFF"/>
                </a:solidFill>
                <a:latin typeface="+mn-lt"/>
                <a:ea typeface="Intel Clear" panose="020B0604020203020204" pitchFamily="34" charset="0"/>
                <a:cs typeface="Times New Roman" panose="02020603050405020304" pitchFamily="18" charset="0"/>
              </a:rPr>
              <a:t>CCG/CCE</a:t>
            </a:r>
          </a:p>
        </p:txBody>
      </p:sp>
      <p:pic>
        <p:nvPicPr>
          <p:cNvPr id="19" name="Graphic 18">
            <a:extLst>
              <a:ext uri="{FF2B5EF4-FFF2-40B4-BE49-F238E27FC236}">
                <a16:creationId xmlns:a16="http://schemas.microsoft.com/office/drawing/2014/main" id="{5691DBAA-52E0-54B6-45D9-FEAB0D0BDE5A}"/>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137466" y="6554735"/>
            <a:ext cx="476084" cy="177524"/>
          </a:xfrm>
          <a:prstGeom prst="rect">
            <a:avLst/>
          </a:prstGeom>
        </p:spPr>
      </p:pic>
      <p:sp>
        <p:nvSpPr>
          <p:cNvPr id="20" name="TextBox 19" descr="page number">
            <a:extLst>
              <a:ext uri="{FF2B5EF4-FFF2-40B4-BE49-F238E27FC236}">
                <a16:creationId xmlns:a16="http://schemas.microsoft.com/office/drawing/2014/main" id="{23703A79-9E2F-C09B-555B-FF767B4E6CEE}"/>
              </a:ext>
            </a:extLst>
          </p:cNvPr>
          <p:cNvSpPr txBox="1"/>
          <p:nvPr/>
        </p:nvSpPr>
        <p:spPr>
          <a:xfrm>
            <a:off x="11795252" y="6506879"/>
            <a:ext cx="349776" cy="246221"/>
          </a:xfrm>
          <a:prstGeom prst="rect">
            <a:avLst/>
          </a:prstGeom>
        </p:spPr>
        <p:txBody>
          <a:bodyPr wrap="none" anchor="ctr" anchorCtr="0">
            <a:spAutoFit/>
          </a:bodyPr>
          <a:lstStyle>
            <a:defPPr>
              <a:defRPr lang="en-US"/>
            </a:defPPr>
            <a:lvl1pPr algn="ctr">
              <a:defRPr sz="1000" b="0" i="0">
                <a:solidFill>
                  <a:srgbClr val="5E5E5E"/>
                </a:solidFill>
                <a:latin typeface="IntelOne Text" panose="020B0503020203020204" pitchFamily="34" charset="77"/>
                <a:ea typeface="Intel Clear" panose="020B0604020203020204" pitchFamily="34" charset="0"/>
                <a:cs typeface="Times New Roman" panose="02020603050405020304" pitchFamily="18" charset="0"/>
              </a:defRPr>
            </a:lvl1pPr>
          </a:lstStyle>
          <a:p>
            <a:pPr lvl="0"/>
            <a:fld id="{4F6B73DA-0149-4325-A7B8-AE29BD4BC701}" type="slidenum">
              <a:rPr lang="en-US" smtClean="0">
                <a:solidFill>
                  <a:schemeClr val="tx1"/>
                </a:solidFill>
                <a:latin typeface="+mn-lt"/>
                <a:sym typeface="Helvetica Neue"/>
              </a:rPr>
              <a:pPr lvl="0"/>
              <a:t>‹#›</a:t>
            </a:fld>
            <a:endParaRPr lang="en-US" err="1">
              <a:solidFill>
                <a:schemeClr val="tx1"/>
              </a:solidFill>
              <a:latin typeface="+mn-lt"/>
              <a:sym typeface="Helvetica Neue"/>
            </a:endParaRPr>
          </a:p>
        </p:txBody>
      </p:sp>
      <p:sp>
        <p:nvSpPr>
          <p:cNvPr id="21" name="Rectangle 20">
            <a:extLst>
              <a:ext uri="{FF2B5EF4-FFF2-40B4-BE49-F238E27FC236}">
                <a16:creationId xmlns:a16="http://schemas.microsoft.com/office/drawing/2014/main" id="{7D958C43-E667-5A26-DF46-49F818B26D30}"/>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0068B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8832365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1B_833CFC0B.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C_4814BF2E.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6_B07970D0.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05_5926BDD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microsoft.com/office/2018/10/relationships/comments" Target="../comments/modernComment_109_D8BBB37C.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117_6CDC83C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1_DED5D25E.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hyperlink" Target="https://www.blackduck.com/content/dam/black-duck/en-us/reports/rep-ossra.pdf" TargetMode="External"/><Relationship Id="rId3" Type="http://schemas.openxmlformats.org/officeDocument/2006/relationships/hyperlink" Target="https://www.cisa.gov/sites/default/files/2023-04/sbom-types-document-508c.pdf" TargetMode="External"/><Relationship Id="rId7" Type="http://schemas.openxmlformats.org/officeDocument/2006/relationships/hyperlink" Target="https://github.com/awesomeSBOM/awesome-sbom" TargetMode="External"/><Relationship Id="rId2" Type="http://schemas.openxmlformats.org/officeDocument/2006/relationships/hyperlink" Target="https://www.federalregister.gov/documents/2021/05/17/2021-10460/improving-the-nations-cybersecurity" TargetMode="External"/><Relationship Id="rId1" Type="http://schemas.openxmlformats.org/officeDocument/2006/relationships/slideLayout" Target="../slideLayouts/slideLayout5.xml"/><Relationship Id="rId6" Type="http://schemas.openxmlformats.org/officeDocument/2006/relationships/hyperlink" Target="https://www.cisa.gov/sites/default/files/publications/VEX_Use_Cases_Aprill2022.pdf" TargetMode="External"/><Relationship Id="rId5" Type="http://schemas.openxmlformats.org/officeDocument/2006/relationships/hyperlink" Target="https://www.ntia.gov/files/ntia/publications/vex_one-page_summary.pdf" TargetMode="External"/><Relationship Id="rId4" Type="http://schemas.openxmlformats.org/officeDocument/2006/relationships/hyperlink" Target="https://www.ntia.gov/sites/default/files/publications/sbom_minimum_elements_report_0.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18_534330A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A_BD47A86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www.cisa.gov/sites/default/files/2024-10/SBOM%20Framing%20Software%20Component%20Transparency%202024.pdf" TargetMode="External"/><Relationship Id="rId2" Type="http://schemas.microsoft.com/office/2018/10/relationships/comments" Target="../comments/modernComment_102_DE4CD40D.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6_23314E45.xml"/><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federalregister.gov/documents/2021/05/17/2021-10460/improving-the-nations-cybersecurity" TargetMode="External"/><Relationship Id="rId2" Type="http://schemas.microsoft.com/office/2018/10/relationships/comments" Target="../comments/modernComment_103_D99D52A7.xml"/><Relationship Id="rId1" Type="http://schemas.openxmlformats.org/officeDocument/2006/relationships/slideLayout" Target="../slideLayouts/slideLayout5.xml"/><Relationship Id="rId6" Type="http://schemas.openxmlformats.org/officeDocument/2006/relationships/hyperlink" Target="https://api.army.mil/e2/c/downloads/2024/10/17/4072ab1e/asaalt-software-bill-of-materials-policy-signed.pdf" TargetMode="External"/><Relationship Id="rId5" Type="http://schemas.openxmlformats.org/officeDocument/2006/relationships/hyperlink" Target="https://www.fda.gov/media/173516/download" TargetMode="External"/><Relationship Id="rId4" Type="http://schemas.openxmlformats.org/officeDocument/2006/relationships/hyperlink" Target="https://www.federalregister.gov/d/2021-10460/p-15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D450B-94E9-3E05-C4F5-614515ED1468}"/>
              </a:ext>
            </a:extLst>
          </p:cNvPr>
          <p:cNvSpPr>
            <a:spLocks noGrp="1"/>
          </p:cNvSpPr>
          <p:nvPr>
            <p:ph type="ctrTitle"/>
          </p:nvPr>
        </p:nvSpPr>
        <p:spPr>
          <a:xfrm>
            <a:off x="1542536" y="1635111"/>
            <a:ext cx="9789007" cy="1874852"/>
          </a:xfrm>
        </p:spPr>
        <p:txBody>
          <a:bodyPr anchor="b">
            <a:normAutofit/>
          </a:bodyPr>
          <a:lstStyle/>
          <a:p>
            <a:r>
              <a:rPr lang="en-US"/>
              <a:t>Introduction to Software Bill of Materials</a:t>
            </a:r>
          </a:p>
        </p:txBody>
      </p:sp>
      <p:sp>
        <p:nvSpPr>
          <p:cNvPr id="3" name="Subtitle 2">
            <a:extLst>
              <a:ext uri="{FF2B5EF4-FFF2-40B4-BE49-F238E27FC236}">
                <a16:creationId xmlns:a16="http://schemas.microsoft.com/office/drawing/2014/main" id="{5A7BBD18-DC6B-1958-B966-637B84F3B4EB}"/>
              </a:ext>
            </a:extLst>
          </p:cNvPr>
          <p:cNvSpPr>
            <a:spLocks noGrp="1"/>
          </p:cNvSpPr>
          <p:nvPr>
            <p:ph type="subTitle" idx="1"/>
          </p:nvPr>
        </p:nvSpPr>
        <p:spPr>
          <a:xfrm>
            <a:off x="1542536" y="3602038"/>
            <a:ext cx="9789007" cy="1655762"/>
          </a:xfrm>
        </p:spPr>
        <p:txBody>
          <a:bodyPr>
            <a:normAutofit/>
          </a:bodyPr>
          <a:lstStyle/>
          <a:p>
            <a:r>
              <a:rPr lang="en-US" dirty="0"/>
              <a:t>-Lavanya C Palakshareddy</a:t>
            </a:r>
          </a:p>
        </p:txBody>
      </p:sp>
    </p:spTree>
    <p:extLst>
      <p:ext uri="{BB962C8B-B14F-4D97-AF65-F5344CB8AC3E}">
        <p14:creationId xmlns:p14="http://schemas.microsoft.com/office/powerpoint/2010/main" val="25659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BBC1-54B6-460D-2AEF-592AACDD40D7}"/>
              </a:ext>
            </a:extLst>
          </p:cNvPr>
          <p:cNvSpPr>
            <a:spLocks noGrp="1"/>
          </p:cNvSpPr>
          <p:nvPr>
            <p:ph type="title"/>
          </p:nvPr>
        </p:nvSpPr>
        <p:spPr/>
        <p:txBody>
          <a:bodyPr/>
          <a:lstStyle/>
          <a:p>
            <a:r>
              <a:rPr lang="en-US"/>
              <a:t>Minimum Viable SBOM</a:t>
            </a:r>
          </a:p>
        </p:txBody>
      </p:sp>
      <p:sp>
        <p:nvSpPr>
          <p:cNvPr id="3" name="Content Placeholder 2">
            <a:extLst>
              <a:ext uri="{FF2B5EF4-FFF2-40B4-BE49-F238E27FC236}">
                <a16:creationId xmlns:a16="http://schemas.microsoft.com/office/drawing/2014/main" id="{E72E3C61-1F62-8C7F-CAFE-79210375055A}"/>
              </a:ext>
            </a:extLst>
          </p:cNvPr>
          <p:cNvSpPr>
            <a:spLocks noGrp="1"/>
          </p:cNvSpPr>
          <p:nvPr>
            <p:ph idx="1"/>
          </p:nvPr>
        </p:nvSpPr>
        <p:spPr>
          <a:xfrm>
            <a:off x="381000" y="995722"/>
            <a:ext cx="10972800" cy="1585481"/>
          </a:xfrm>
        </p:spPr>
        <p:txBody>
          <a:bodyPr>
            <a:normAutofit lnSpcReduction="10000"/>
          </a:bodyPr>
          <a:lstStyle/>
          <a:p>
            <a:r>
              <a:rPr lang="en-US" sz="2400"/>
              <a:t>Minimum elements are the essential pieces that support basic SBOM functionality </a:t>
            </a:r>
          </a:p>
          <a:p>
            <a:r>
              <a:rPr lang="en-US" sz="2400"/>
              <a:t>Serve as the foundation for an evolving approach to software transparency</a:t>
            </a:r>
          </a:p>
          <a:p>
            <a:r>
              <a:rPr lang="en-US" sz="2400"/>
              <a:t>These minimum elements comprise three broad areas:</a:t>
            </a:r>
          </a:p>
          <a:p>
            <a:pPr marL="0" indent="0">
              <a:buNone/>
            </a:pPr>
            <a:endParaRPr lang="en-US" sz="2400"/>
          </a:p>
        </p:txBody>
      </p:sp>
      <p:sp>
        <p:nvSpPr>
          <p:cNvPr id="4" name="TextBox 3">
            <a:extLst>
              <a:ext uri="{FF2B5EF4-FFF2-40B4-BE49-F238E27FC236}">
                <a16:creationId xmlns:a16="http://schemas.microsoft.com/office/drawing/2014/main" id="{D854DD4C-96A7-8EB4-CCC0-087EC1B01948}"/>
              </a:ext>
            </a:extLst>
          </p:cNvPr>
          <p:cNvSpPr txBox="1"/>
          <p:nvPr/>
        </p:nvSpPr>
        <p:spPr>
          <a:xfrm>
            <a:off x="3920767" y="2581203"/>
            <a:ext cx="427034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t>Minimum Viable SBOM</a:t>
            </a:r>
          </a:p>
        </p:txBody>
      </p:sp>
      <p:pic>
        <p:nvPicPr>
          <p:cNvPr id="5" name="Picture 4">
            <a:extLst>
              <a:ext uri="{FF2B5EF4-FFF2-40B4-BE49-F238E27FC236}">
                <a16:creationId xmlns:a16="http://schemas.microsoft.com/office/drawing/2014/main" id="{2D0D3EA9-C2EE-B255-DD45-88625062EF3D}"/>
              </a:ext>
            </a:extLst>
          </p:cNvPr>
          <p:cNvPicPr>
            <a:picLocks noChangeAspect="1"/>
          </p:cNvPicPr>
          <p:nvPr/>
        </p:nvPicPr>
        <p:blipFill>
          <a:blip r:embed="rId3"/>
          <a:stretch>
            <a:fillRect/>
          </a:stretch>
        </p:blipFill>
        <p:spPr>
          <a:xfrm>
            <a:off x="737885" y="3406273"/>
            <a:ext cx="2485297" cy="1235169"/>
          </a:xfrm>
          <a:prstGeom prst="rect">
            <a:avLst/>
          </a:prstGeom>
        </p:spPr>
      </p:pic>
      <p:pic>
        <p:nvPicPr>
          <p:cNvPr id="6" name="Picture 5">
            <a:extLst>
              <a:ext uri="{FF2B5EF4-FFF2-40B4-BE49-F238E27FC236}">
                <a16:creationId xmlns:a16="http://schemas.microsoft.com/office/drawing/2014/main" id="{8E941E40-89AE-DEDB-8DA8-45F6ADF9B0ED}"/>
              </a:ext>
            </a:extLst>
          </p:cNvPr>
          <p:cNvPicPr>
            <a:picLocks noChangeAspect="1"/>
          </p:cNvPicPr>
          <p:nvPr/>
        </p:nvPicPr>
        <p:blipFill>
          <a:blip r:embed="rId4"/>
          <a:stretch>
            <a:fillRect/>
          </a:stretch>
        </p:blipFill>
        <p:spPr>
          <a:xfrm>
            <a:off x="4841569" y="3406273"/>
            <a:ext cx="2485297" cy="1230804"/>
          </a:xfrm>
          <a:prstGeom prst="rect">
            <a:avLst/>
          </a:prstGeom>
        </p:spPr>
      </p:pic>
      <p:pic>
        <p:nvPicPr>
          <p:cNvPr id="7" name="Picture 6">
            <a:extLst>
              <a:ext uri="{FF2B5EF4-FFF2-40B4-BE49-F238E27FC236}">
                <a16:creationId xmlns:a16="http://schemas.microsoft.com/office/drawing/2014/main" id="{AFD13640-D24B-854A-4E68-5E7179E7EE86}"/>
              </a:ext>
            </a:extLst>
          </p:cNvPr>
          <p:cNvPicPr>
            <a:picLocks noChangeAspect="1"/>
          </p:cNvPicPr>
          <p:nvPr/>
        </p:nvPicPr>
        <p:blipFill>
          <a:blip r:embed="rId5"/>
          <a:stretch>
            <a:fillRect/>
          </a:stretch>
        </p:blipFill>
        <p:spPr>
          <a:xfrm>
            <a:off x="8715985" y="3406273"/>
            <a:ext cx="2485297" cy="1230804"/>
          </a:xfrm>
          <a:prstGeom prst="rect">
            <a:avLst/>
          </a:prstGeom>
        </p:spPr>
      </p:pic>
      <p:sp>
        <p:nvSpPr>
          <p:cNvPr id="8" name="TextBox 7">
            <a:extLst>
              <a:ext uri="{FF2B5EF4-FFF2-40B4-BE49-F238E27FC236}">
                <a16:creationId xmlns:a16="http://schemas.microsoft.com/office/drawing/2014/main" id="{ED0A45F7-40F9-5857-4DCB-9D496515FC8C}"/>
              </a:ext>
            </a:extLst>
          </p:cNvPr>
          <p:cNvSpPr txBox="1"/>
          <p:nvPr/>
        </p:nvSpPr>
        <p:spPr>
          <a:xfrm>
            <a:off x="737885" y="4637077"/>
            <a:ext cx="2485297" cy="954107"/>
          </a:xfrm>
          <a:prstGeom prst="rect">
            <a:avLst/>
          </a:prstGeom>
          <a:noFill/>
        </p:spPr>
        <p:txBody>
          <a:bodyPr wrap="square">
            <a:spAutoFit/>
          </a:bodyPr>
          <a:lstStyle/>
          <a:p>
            <a:pPr algn="ctr"/>
            <a:r>
              <a:rPr lang="en-US" sz="1400" b="1"/>
              <a:t>Data Fields:</a:t>
            </a:r>
          </a:p>
          <a:p>
            <a:pPr algn="ctr"/>
            <a:r>
              <a:rPr lang="en-US" sz="1400"/>
              <a:t>Baseline information about each component that should be tracked</a:t>
            </a:r>
          </a:p>
        </p:txBody>
      </p:sp>
      <p:sp>
        <p:nvSpPr>
          <p:cNvPr id="9" name="TextBox 8">
            <a:extLst>
              <a:ext uri="{FF2B5EF4-FFF2-40B4-BE49-F238E27FC236}">
                <a16:creationId xmlns:a16="http://schemas.microsoft.com/office/drawing/2014/main" id="{7810F91B-423F-9562-8E12-CF02B67B3EA0}"/>
              </a:ext>
            </a:extLst>
          </p:cNvPr>
          <p:cNvSpPr txBox="1"/>
          <p:nvPr/>
        </p:nvSpPr>
        <p:spPr>
          <a:xfrm>
            <a:off x="4278984" y="4626899"/>
            <a:ext cx="3610466" cy="1231106"/>
          </a:xfrm>
          <a:prstGeom prst="rect">
            <a:avLst/>
          </a:prstGeom>
          <a:noFill/>
        </p:spPr>
        <p:txBody>
          <a:bodyPr wrap="square" rtlCol="0">
            <a:spAutoFit/>
          </a:bodyPr>
          <a:lstStyle/>
          <a:p>
            <a:pPr algn="ctr"/>
            <a:r>
              <a:rPr lang="en-US" sz="1400" b="1"/>
              <a:t>Automation Support:</a:t>
            </a:r>
          </a:p>
          <a:p>
            <a:pPr algn="ctr"/>
            <a:r>
              <a:rPr lang="en-US" sz="1400"/>
              <a:t>Automatic generation and machine-readability to allow for scaling across the software ecosystem</a:t>
            </a:r>
          </a:p>
          <a:p>
            <a:pPr algn="ctr"/>
            <a:endParaRPr lang="en-US" sz="1600"/>
          </a:p>
        </p:txBody>
      </p:sp>
      <p:sp>
        <p:nvSpPr>
          <p:cNvPr id="10" name="TextBox 9">
            <a:extLst>
              <a:ext uri="{FF2B5EF4-FFF2-40B4-BE49-F238E27FC236}">
                <a16:creationId xmlns:a16="http://schemas.microsoft.com/office/drawing/2014/main" id="{1030F463-A6E9-3BC1-F537-E5B198675B2B}"/>
              </a:ext>
            </a:extLst>
          </p:cNvPr>
          <p:cNvSpPr txBox="1"/>
          <p:nvPr/>
        </p:nvSpPr>
        <p:spPr>
          <a:xfrm>
            <a:off x="8191109" y="4626899"/>
            <a:ext cx="3817858" cy="1815882"/>
          </a:xfrm>
          <a:prstGeom prst="rect">
            <a:avLst/>
          </a:prstGeom>
          <a:noFill/>
        </p:spPr>
        <p:txBody>
          <a:bodyPr wrap="square" rtlCol="0">
            <a:spAutoFit/>
          </a:bodyPr>
          <a:lstStyle/>
          <a:p>
            <a:pPr algn="ctr"/>
            <a:r>
              <a:rPr lang="en-US" sz="1400" b="1"/>
              <a:t>Practices and Processes:</a:t>
            </a:r>
          </a:p>
          <a:p>
            <a:pPr algn="ctr"/>
            <a:r>
              <a:rPr lang="en-US" sz="1400"/>
              <a:t>SBOM generation and use including:</a:t>
            </a:r>
          </a:p>
          <a:p>
            <a:pPr algn="ctr"/>
            <a:r>
              <a:rPr lang="en-US" sz="1400"/>
              <a:t>Frequency, </a:t>
            </a:r>
          </a:p>
          <a:p>
            <a:pPr algn="ctr"/>
            <a:r>
              <a:rPr lang="en-US" sz="1400"/>
              <a:t>Depth, </a:t>
            </a:r>
          </a:p>
          <a:p>
            <a:pPr algn="ctr"/>
            <a:r>
              <a:rPr lang="en-US" sz="1400"/>
              <a:t>Known Unknowns, </a:t>
            </a:r>
          </a:p>
          <a:p>
            <a:pPr algn="ctr"/>
            <a:r>
              <a:rPr lang="en-US" sz="1400"/>
              <a:t>Distribution and Delivery, </a:t>
            </a:r>
          </a:p>
          <a:p>
            <a:pPr algn="ctr"/>
            <a:r>
              <a:rPr lang="en-US" sz="1400"/>
              <a:t>Access Control, </a:t>
            </a:r>
          </a:p>
          <a:p>
            <a:pPr algn="ctr"/>
            <a:r>
              <a:rPr lang="en-US" sz="1400"/>
              <a:t>Accommodation of Mistakes</a:t>
            </a:r>
            <a:endParaRPr lang="en-US" sz="1600"/>
          </a:p>
        </p:txBody>
      </p:sp>
      <p:cxnSp>
        <p:nvCxnSpPr>
          <p:cNvPr id="11" name="Straight Connector 10">
            <a:extLst>
              <a:ext uri="{FF2B5EF4-FFF2-40B4-BE49-F238E27FC236}">
                <a16:creationId xmlns:a16="http://schemas.microsoft.com/office/drawing/2014/main" id="{6962BF4D-C227-523B-BBEE-8FADC88CC3A2}"/>
              </a:ext>
            </a:extLst>
          </p:cNvPr>
          <p:cNvCxnSpPr>
            <a:cxnSpLocks/>
          </p:cNvCxnSpPr>
          <p:nvPr/>
        </p:nvCxnSpPr>
        <p:spPr>
          <a:xfrm>
            <a:off x="1959993" y="3193947"/>
            <a:ext cx="8014450"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E23E4C-058F-D2A1-8920-A89AC8B9B912}"/>
              </a:ext>
            </a:extLst>
          </p:cNvPr>
          <p:cNvCxnSpPr/>
          <p:nvPr/>
        </p:nvCxnSpPr>
        <p:spPr>
          <a:xfrm>
            <a:off x="1959993" y="3203374"/>
            <a:ext cx="0" cy="20289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088682-EA33-65D3-7D5C-FAE2B466E0A2}"/>
              </a:ext>
            </a:extLst>
          </p:cNvPr>
          <p:cNvCxnSpPr/>
          <p:nvPr/>
        </p:nvCxnSpPr>
        <p:spPr>
          <a:xfrm>
            <a:off x="6070176" y="3193947"/>
            <a:ext cx="0" cy="20289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139D70-0F64-0743-AAF3-F92B26EBBC8A}"/>
              </a:ext>
            </a:extLst>
          </p:cNvPr>
          <p:cNvCxnSpPr/>
          <p:nvPr/>
        </p:nvCxnSpPr>
        <p:spPr>
          <a:xfrm>
            <a:off x="9965016" y="3186091"/>
            <a:ext cx="0" cy="20289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83CC8D-44A5-FD3F-693A-0A27BF720CF9}"/>
              </a:ext>
            </a:extLst>
          </p:cNvPr>
          <p:cNvCxnSpPr/>
          <p:nvPr/>
        </p:nvCxnSpPr>
        <p:spPr>
          <a:xfrm>
            <a:off x="6070176" y="2956269"/>
            <a:ext cx="0" cy="237677"/>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81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57C3-D26A-D074-0BB5-C9BF2B890F58}"/>
              </a:ext>
            </a:extLst>
          </p:cNvPr>
          <p:cNvSpPr>
            <a:spLocks noGrp="1"/>
          </p:cNvSpPr>
          <p:nvPr>
            <p:ph type="title"/>
          </p:nvPr>
        </p:nvSpPr>
        <p:spPr/>
        <p:txBody>
          <a:bodyPr/>
          <a:lstStyle/>
          <a:p>
            <a:r>
              <a:rPr lang="en-US" dirty="0"/>
              <a:t>Data Fields:</a:t>
            </a:r>
          </a:p>
        </p:txBody>
      </p:sp>
      <p:graphicFrame>
        <p:nvGraphicFramePr>
          <p:cNvPr id="3" name="Table 2">
            <a:extLst>
              <a:ext uri="{FF2B5EF4-FFF2-40B4-BE49-F238E27FC236}">
                <a16:creationId xmlns:a16="http://schemas.microsoft.com/office/drawing/2014/main" id="{FFF9FEBB-B9C9-55CE-C148-DCDA532567FC}"/>
              </a:ext>
            </a:extLst>
          </p:cNvPr>
          <p:cNvGraphicFramePr>
            <a:graphicFrameLocks noGrp="1"/>
          </p:cNvGraphicFramePr>
          <p:nvPr>
            <p:extLst>
              <p:ext uri="{D42A27DB-BD31-4B8C-83A1-F6EECF244321}">
                <p14:modId xmlns:p14="http://schemas.microsoft.com/office/powerpoint/2010/main" val="1297268975"/>
              </p:ext>
            </p:extLst>
          </p:nvPr>
        </p:nvGraphicFramePr>
        <p:xfrm>
          <a:off x="2022572" y="873147"/>
          <a:ext cx="8738669" cy="5028032"/>
        </p:xfrm>
        <a:graphic>
          <a:graphicData uri="http://schemas.openxmlformats.org/drawingml/2006/table">
            <a:tbl>
              <a:tblPr firstRow="1" bandRow="1">
                <a:tableStyleId>{5C22544A-7EE6-4342-B048-85BDC9FD1C3A}</a:tableStyleId>
              </a:tblPr>
              <a:tblGrid>
                <a:gridCol w="3248255">
                  <a:extLst>
                    <a:ext uri="{9D8B030D-6E8A-4147-A177-3AD203B41FA5}">
                      <a16:colId xmlns:a16="http://schemas.microsoft.com/office/drawing/2014/main" val="397902534"/>
                    </a:ext>
                  </a:extLst>
                </a:gridCol>
                <a:gridCol w="5490414">
                  <a:extLst>
                    <a:ext uri="{9D8B030D-6E8A-4147-A177-3AD203B41FA5}">
                      <a16:colId xmlns:a16="http://schemas.microsoft.com/office/drawing/2014/main" val="3672696043"/>
                    </a:ext>
                  </a:extLst>
                </a:gridCol>
              </a:tblGrid>
              <a:tr h="394285">
                <a:tc>
                  <a:txBody>
                    <a:bodyPr/>
                    <a:lstStyle/>
                    <a:p>
                      <a:r>
                        <a:rPr lang="en-US" dirty="0"/>
                        <a:t>Data Field</a:t>
                      </a:r>
                    </a:p>
                  </a:txBody>
                  <a:tcPr/>
                </a:tc>
                <a:tc>
                  <a:txBody>
                    <a:bodyPr/>
                    <a:lstStyle/>
                    <a:p>
                      <a:r>
                        <a:rPr lang="en-US" dirty="0"/>
                        <a:t>Description</a:t>
                      </a:r>
                    </a:p>
                  </a:txBody>
                  <a:tcPr/>
                </a:tc>
                <a:extLst>
                  <a:ext uri="{0D108BD9-81ED-4DB2-BD59-A6C34878D82A}">
                    <a16:rowId xmlns:a16="http://schemas.microsoft.com/office/drawing/2014/main" val="3094873738"/>
                  </a:ext>
                </a:extLst>
              </a:tr>
              <a:tr h="674490">
                <a:tc>
                  <a:txBody>
                    <a:bodyPr/>
                    <a:lstStyle/>
                    <a:p>
                      <a:pPr algn="ctr"/>
                      <a:r>
                        <a:rPr lang="en-US" sz="1400" b="1" dirty="0"/>
                        <a:t>Supplier Name</a:t>
                      </a:r>
                    </a:p>
                  </a:txBody>
                  <a:tcPr anchor="ctr"/>
                </a:tc>
                <a:tc>
                  <a:txBody>
                    <a:bodyPr/>
                    <a:lstStyle/>
                    <a:p>
                      <a:pPr algn="ctr"/>
                      <a:r>
                        <a:rPr lang="en-US" sz="1400" b="1" dirty="0"/>
                        <a:t>The name of an entity that creates, defines, and identifies components.</a:t>
                      </a:r>
                    </a:p>
                  </a:txBody>
                  <a:tcPr anchor="ctr"/>
                </a:tc>
                <a:extLst>
                  <a:ext uri="{0D108BD9-81ED-4DB2-BD59-A6C34878D82A}">
                    <a16:rowId xmlns:a16="http://schemas.microsoft.com/office/drawing/2014/main" val="3181198846"/>
                  </a:ext>
                </a:extLst>
              </a:tr>
              <a:tr h="650449">
                <a:tc>
                  <a:txBody>
                    <a:bodyPr/>
                    <a:lstStyle/>
                    <a:p>
                      <a:pPr algn="ctr"/>
                      <a:r>
                        <a:rPr lang="en-US" sz="1400" b="1" dirty="0"/>
                        <a:t>Component Name</a:t>
                      </a:r>
                    </a:p>
                  </a:txBody>
                  <a:tcPr anchor="ctr"/>
                </a:tc>
                <a:tc>
                  <a:txBody>
                    <a:bodyPr/>
                    <a:lstStyle/>
                    <a:p>
                      <a:pPr algn="ctr"/>
                      <a:r>
                        <a:rPr lang="en-US" sz="1400" b="1" dirty="0"/>
                        <a:t>Designation assigned to a unit of software defined by the original supplier.</a:t>
                      </a:r>
                    </a:p>
                  </a:txBody>
                  <a:tcPr anchor="ctr"/>
                </a:tc>
                <a:extLst>
                  <a:ext uri="{0D108BD9-81ED-4DB2-BD59-A6C34878D82A}">
                    <a16:rowId xmlns:a16="http://schemas.microsoft.com/office/drawing/2014/main" val="96424658"/>
                  </a:ext>
                </a:extLst>
              </a:tr>
              <a:tr h="650450">
                <a:tc>
                  <a:txBody>
                    <a:bodyPr/>
                    <a:lstStyle/>
                    <a:p>
                      <a:pPr algn="ctr"/>
                      <a:r>
                        <a:rPr lang="en-US" sz="1400" b="1" dirty="0"/>
                        <a:t>Version of the Component</a:t>
                      </a:r>
                    </a:p>
                  </a:txBody>
                  <a:tcPr anchor="ctr"/>
                </a:tc>
                <a:tc>
                  <a:txBody>
                    <a:bodyPr/>
                    <a:lstStyle/>
                    <a:p>
                      <a:pPr algn="ctr"/>
                      <a:r>
                        <a:rPr lang="en-US" sz="1400" b="1" dirty="0"/>
                        <a:t>Identifier used by the supplier to specify a change in software from a previously identified version.</a:t>
                      </a:r>
                    </a:p>
                  </a:txBody>
                  <a:tcPr anchor="ctr"/>
                </a:tc>
                <a:extLst>
                  <a:ext uri="{0D108BD9-81ED-4DB2-BD59-A6C34878D82A}">
                    <a16:rowId xmlns:a16="http://schemas.microsoft.com/office/drawing/2014/main" val="1103058502"/>
                  </a:ext>
                </a:extLst>
              </a:tr>
              <a:tr h="688643">
                <a:tc>
                  <a:txBody>
                    <a:bodyPr/>
                    <a:lstStyle/>
                    <a:p>
                      <a:pPr algn="ctr"/>
                      <a:r>
                        <a:rPr lang="en-US" sz="1400" b="1" dirty="0"/>
                        <a:t>Other Unique Identifiers</a:t>
                      </a:r>
                    </a:p>
                  </a:txBody>
                  <a:tcPr anchor="ctr"/>
                </a:tc>
                <a:tc>
                  <a:txBody>
                    <a:bodyPr/>
                    <a:lstStyle/>
                    <a:p>
                      <a:pPr algn="ctr"/>
                      <a:r>
                        <a:rPr lang="en-US" sz="1400" b="1" dirty="0"/>
                        <a:t>Other identifiers that are used to identify a component or serve as a look-up key for relevant databases.</a:t>
                      </a:r>
                    </a:p>
                  </a:txBody>
                  <a:tcPr anchor="ctr"/>
                </a:tc>
                <a:extLst>
                  <a:ext uri="{0D108BD9-81ED-4DB2-BD59-A6C34878D82A}">
                    <a16:rowId xmlns:a16="http://schemas.microsoft.com/office/drawing/2014/main" val="336889369"/>
                  </a:ext>
                </a:extLst>
              </a:tr>
              <a:tr h="691571">
                <a:tc>
                  <a:txBody>
                    <a:bodyPr/>
                    <a:lstStyle/>
                    <a:p>
                      <a:pPr algn="ctr"/>
                      <a:r>
                        <a:rPr lang="en-US" sz="1400" b="1" dirty="0"/>
                        <a:t>Dependency Relationship</a:t>
                      </a:r>
                    </a:p>
                  </a:txBody>
                  <a:tcPr anchor="ctr"/>
                </a:tc>
                <a:tc>
                  <a:txBody>
                    <a:bodyPr/>
                    <a:lstStyle/>
                    <a:p>
                      <a:pPr algn="ctr"/>
                      <a:r>
                        <a:rPr lang="en-US" sz="1400" b="1" dirty="0"/>
                        <a:t>Characterizing the relationship that an upstream component X is included in software Y.</a:t>
                      </a:r>
                    </a:p>
                  </a:txBody>
                  <a:tcPr anchor="ctr"/>
                </a:tc>
                <a:extLst>
                  <a:ext uri="{0D108BD9-81ED-4DB2-BD59-A6C34878D82A}">
                    <a16:rowId xmlns:a16="http://schemas.microsoft.com/office/drawing/2014/main" val="376050088"/>
                  </a:ext>
                </a:extLst>
              </a:tr>
              <a:tr h="694801">
                <a:tc>
                  <a:txBody>
                    <a:bodyPr/>
                    <a:lstStyle/>
                    <a:p>
                      <a:pPr algn="ctr"/>
                      <a:r>
                        <a:rPr lang="en-US" sz="1400" b="1" dirty="0"/>
                        <a:t>Author of SBOM Data</a:t>
                      </a:r>
                    </a:p>
                  </a:txBody>
                  <a:tcPr anchor="ctr"/>
                </a:tc>
                <a:tc>
                  <a:txBody>
                    <a:bodyPr/>
                    <a:lstStyle/>
                    <a:p>
                      <a:pPr algn="ctr"/>
                      <a:r>
                        <a:rPr lang="en-US" sz="1400" b="1" dirty="0"/>
                        <a:t>The name of the entity that creates the SBOM data for this component.</a:t>
                      </a:r>
                    </a:p>
                  </a:txBody>
                  <a:tcPr anchor="ctr"/>
                </a:tc>
                <a:extLst>
                  <a:ext uri="{0D108BD9-81ED-4DB2-BD59-A6C34878D82A}">
                    <a16:rowId xmlns:a16="http://schemas.microsoft.com/office/drawing/2014/main" val="3494233168"/>
                  </a:ext>
                </a:extLst>
              </a:tr>
              <a:tr h="583343">
                <a:tc>
                  <a:txBody>
                    <a:bodyPr/>
                    <a:lstStyle/>
                    <a:p>
                      <a:pPr algn="ctr"/>
                      <a:r>
                        <a:rPr lang="en-US" sz="1400" b="1" dirty="0"/>
                        <a:t>Timestamp</a:t>
                      </a:r>
                    </a:p>
                  </a:txBody>
                  <a:tcPr anchor="ctr"/>
                </a:tc>
                <a:tc>
                  <a:txBody>
                    <a:bodyPr/>
                    <a:lstStyle/>
                    <a:p>
                      <a:pPr algn="ctr"/>
                      <a:r>
                        <a:rPr lang="en-US" sz="1400" b="1" dirty="0"/>
                        <a:t>Record of the date and time of the SBOM data assembly.</a:t>
                      </a:r>
                    </a:p>
                  </a:txBody>
                  <a:tcPr anchor="ctr"/>
                </a:tc>
                <a:extLst>
                  <a:ext uri="{0D108BD9-81ED-4DB2-BD59-A6C34878D82A}">
                    <a16:rowId xmlns:a16="http://schemas.microsoft.com/office/drawing/2014/main" val="2045669518"/>
                  </a:ext>
                </a:extLst>
              </a:tr>
            </a:tbl>
          </a:graphicData>
        </a:graphic>
      </p:graphicFrame>
      <p:sp>
        <p:nvSpPr>
          <p:cNvPr id="4" name="TextBox 3">
            <a:extLst>
              <a:ext uri="{FF2B5EF4-FFF2-40B4-BE49-F238E27FC236}">
                <a16:creationId xmlns:a16="http://schemas.microsoft.com/office/drawing/2014/main" id="{AD00D037-FDF3-ADE1-C581-7742556EB5CE}"/>
              </a:ext>
            </a:extLst>
          </p:cNvPr>
          <p:cNvSpPr txBox="1"/>
          <p:nvPr/>
        </p:nvSpPr>
        <p:spPr>
          <a:xfrm>
            <a:off x="1311898" y="6005175"/>
            <a:ext cx="10000268" cy="307777"/>
          </a:xfrm>
          <a:prstGeom prst="rect">
            <a:avLst/>
          </a:prstGeom>
          <a:noFill/>
        </p:spPr>
        <p:txBody>
          <a:bodyPr wrap="square" rtlCol="0">
            <a:spAutoFit/>
          </a:bodyPr>
          <a:lstStyle/>
          <a:p>
            <a:pPr algn="ctr"/>
            <a:r>
              <a:rPr lang="en-US" sz="1400" dirty="0"/>
              <a:t>Source: https://www.ntia.gov/sites/default/files/publications/sbom_minimum_elements_report_0.pdf</a:t>
            </a:r>
          </a:p>
        </p:txBody>
      </p:sp>
    </p:spTree>
    <p:extLst>
      <p:ext uri="{BB962C8B-B14F-4D97-AF65-F5344CB8AC3E}">
        <p14:creationId xmlns:p14="http://schemas.microsoft.com/office/powerpoint/2010/main" val="362988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4B3F-0CDE-61E5-A2B5-9E505C612C54}"/>
              </a:ext>
            </a:extLst>
          </p:cNvPr>
          <p:cNvSpPr>
            <a:spLocks noGrp="1"/>
          </p:cNvSpPr>
          <p:nvPr>
            <p:ph type="title"/>
          </p:nvPr>
        </p:nvSpPr>
        <p:spPr/>
        <p:txBody>
          <a:bodyPr/>
          <a:lstStyle/>
          <a:p>
            <a:r>
              <a:rPr lang="en-US"/>
              <a:t>Automation Support</a:t>
            </a:r>
          </a:p>
        </p:txBody>
      </p:sp>
      <p:sp>
        <p:nvSpPr>
          <p:cNvPr id="3" name="Content Placeholder 2">
            <a:extLst>
              <a:ext uri="{FF2B5EF4-FFF2-40B4-BE49-F238E27FC236}">
                <a16:creationId xmlns:a16="http://schemas.microsoft.com/office/drawing/2014/main" id="{9E7A6043-5782-C0A4-DE49-27AC32F9952A}"/>
              </a:ext>
            </a:extLst>
          </p:cNvPr>
          <p:cNvSpPr>
            <a:spLocks noGrp="1"/>
          </p:cNvSpPr>
          <p:nvPr>
            <p:ph idx="1"/>
          </p:nvPr>
        </p:nvSpPr>
        <p:spPr>
          <a:xfrm>
            <a:off x="381000" y="1491674"/>
            <a:ext cx="10972800" cy="1937326"/>
          </a:xfrm>
        </p:spPr>
        <p:txBody>
          <a:bodyPr>
            <a:normAutofit fontScale="70000" lnSpcReduction="20000"/>
          </a:bodyPr>
          <a:lstStyle/>
          <a:p>
            <a:r>
              <a:rPr lang="en-US"/>
              <a:t>Mainly deals with SBOM format</a:t>
            </a:r>
          </a:p>
          <a:p>
            <a:r>
              <a:rPr lang="en-US"/>
              <a:t>Automatic generation and machine-readability</a:t>
            </a:r>
          </a:p>
          <a:p>
            <a:r>
              <a:rPr lang="en-US"/>
              <a:t>Ability to scale across the software ecosystem, particularly across organizational boundaries.</a:t>
            </a:r>
          </a:p>
          <a:p>
            <a:endParaRPr lang="en-US"/>
          </a:p>
          <a:p>
            <a:r>
              <a:rPr lang="en-US"/>
              <a:t>The data formats that are being used to generate and consume SBOMs are: </a:t>
            </a:r>
          </a:p>
          <a:p>
            <a:endParaRPr lang="en-US"/>
          </a:p>
        </p:txBody>
      </p:sp>
      <p:grpSp>
        <p:nvGrpSpPr>
          <p:cNvPr id="13" name="Group 12">
            <a:extLst>
              <a:ext uri="{FF2B5EF4-FFF2-40B4-BE49-F238E27FC236}">
                <a16:creationId xmlns:a16="http://schemas.microsoft.com/office/drawing/2014/main" id="{1B5D4FE4-0433-B007-14F0-1996DE96AA89}"/>
              </a:ext>
            </a:extLst>
          </p:cNvPr>
          <p:cNvGrpSpPr/>
          <p:nvPr/>
        </p:nvGrpSpPr>
        <p:grpSpPr>
          <a:xfrm>
            <a:off x="4457176" y="3554305"/>
            <a:ext cx="3143613" cy="1691049"/>
            <a:chOff x="4385614" y="3554305"/>
            <a:chExt cx="3143613" cy="1691049"/>
          </a:xfrm>
        </p:grpSpPr>
        <p:pic>
          <p:nvPicPr>
            <p:cNvPr id="5" name="Picture 4">
              <a:extLst>
                <a:ext uri="{FF2B5EF4-FFF2-40B4-BE49-F238E27FC236}">
                  <a16:creationId xmlns:a16="http://schemas.microsoft.com/office/drawing/2014/main" id="{C7E04FF2-1F8C-1E3E-91EF-71DF4AF0F4F6}"/>
                </a:ext>
              </a:extLst>
            </p:cNvPr>
            <p:cNvPicPr>
              <a:picLocks noChangeAspect="1"/>
            </p:cNvPicPr>
            <p:nvPr/>
          </p:nvPicPr>
          <p:blipFill>
            <a:blip r:embed="rId3"/>
            <a:stretch>
              <a:fillRect/>
            </a:stretch>
          </p:blipFill>
          <p:spPr>
            <a:xfrm>
              <a:off x="4385614" y="3554305"/>
              <a:ext cx="3143613" cy="779408"/>
            </a:xfrm>
            <a:prstGeom prst="rect">
              <a:avLst/>
            </a:prstGeom>
          </p:spPr>
        </p:pic>
        <p:sp>
          <p:nvSpPr>
            <p:cNvPr id="7" name="TextBox 6">
              <a:extLst>
                <a:ext uri="{FF2B5EF4-FFF2-40B4-BE49-F238E27FC236}">
                  <a16:creationId xmlns:a16="http://schemas.microsoft.com/office/drawing/2014/main" id="{1F26DB58-78BA-9797-C7D6-09357C056236}"/>
                </a:ext>
              </a:extLst>
            </p:cNvPr>
            <p:cNvSpPr txBox="1"/>
            <p:nvPr/>
          </p:nvSpPr>
          <p:spPr>
            <a:xfrm>
              <a:off x="4385614" y="4322024"/>
              <a:ext cx="3143613" cy="923330"/>
            </a:xfrm>
            <a:prstGeom prst="rect">
              <a:avLst/>
            </a:prstGeom>
            <a:noFill/>
          </p:spPr>
          <p:txBody>
            <a:bodyPr wrap="square" rtlCol="0">
              <a:spAutoFit/>
            </a:bodyPr>
            <a:lstStyle/>
            <a:p>
              <a:pPr algn="ctr"/>
              <a:r>
                <a:rPr lang="en-US"/>
                <a:t>Software Package Data </a:t>
              </a:r>
              <a:r>
                <a:rPr lang="en-US" err="1"/>
                <a:t>eXchange</a:t>
              </a:r>
              <a:r>
                <a:rPr lang="en-US"/>
                <a:t> (SPDX)</a:t>
              </a:r>
            </a:p>
            <a:p>
              <a:pPr algn="ctr"/>
              <a:endParaRPr lang="en-US"/>
            </a:p>
          </p:txBody>
        </p:sp>
      </p:grpSp>
      <p:grpSp>
        <p:nvGrpSpPr>
          <p:cNvPr id="11" name="Group 10">
            <a:extLst>
              <a:ext uri="{FF2B5EF4-FFF2-40B4-BE49-F238E27FC236}">
                <a16:creationId xmlns:a16="http://schemas.microsoft.com/office/drawing/2014/main" id="{277EB0CB-5625-611A-1808-E790C3821B84}"/>
              </a:ext>
            </a:extLst>
          </p:cNvPr>
          <p:cNvGrpSpPr/>
          <p:nvPr/>
        </p:nvGrpSpPr>
        <p:grpSpPr>
          <a:xfrm>
            <a:off x="205013" y="3554305"/>
            <a:ext cx="3256195" cy="1109880"/>
            <a:chOff x="133451" y="3554305"/>
            <a:chExt cx="3256195" cy="1109880"/>
          </a:xfrm>
        </p:grpSpPr>
        <p:pic>
          <p:nvPicPr>
            <p:cNvPr id="4" name="Picture 3">
              <a:extLst>
                <a:ext uri="{FF2B5EF4-FFF2-40B4-BE49-F238E27FC236}">
                  <a16:creationId xmlns:a16="http://schemas.microsoft.com/office/drawing/2014/main" id="{6E94B1AB-7DF4-E477-1C16-414DAA39BE0B}"/>
                </a:ext>
              </a:extLst>
            </p:cNvPr>
            <p:cNvPicPr>
              <a:picLocks noChangeAspect="1"/>
            </p:cNvPicPr>
            <p:nvPr/>
          </p:nvPicPr>
          <p:blipFill>
            <a:blip r:embed="rId4"/>
            <a:stretch>
              <a:fillRect/>
            </a:stretch>
          </p:blipFill>
          <p:spPr>
            <a:xfrm>
              <a:off x="133451" y="3554305"/>
              <a:ext cx="3256194" cy="779408"/>
            </a:xfrm>
            <a:prstGeom prst="rect">
              <a:avLst/>
            </a:prstGeom>
          </p:spPr>
        </p:pic>
        <p:sp>
          <p:nvSpPr>
            <p:cNvPr id="8" name="TextBox 7">
              <a:extLst>
                <a:ext uri="{FF2B5EF4-FFF2-40B4-BE49-F238E27FC236}">
                  <a16:creationId xmlns:a16="http://schemas.microsoft.com/office/drawing/2014/main" id="{00E8A71E-0D9E-99B2-0A54-12647FAEE70B}"/>
                </a:ext>
              </a:extLst>
            </p:cNvPr>
            <p:cNvSpPr txBox="1"/>
            <p:nvPr/>
          </p:nvSpPr>
          <p:spPr>
            <a:xfrm>
              <a:off x="133452" y="4294853"/>
              <a:ext cx="3256194" cy="369332"/>
            </a:xfrm>
            <a:prstGeom prst="rect">
              <a:avLst/>
            </a:prstGeom>
            <a:noFill/>
          </p:spPr>
          <p:txBody>
            <a:bodyPr wrap="square" rtlCol="0">
              <a:spAutoFit/>
            </a:bodyPr>
            <a:lstStyle/>
            <a:p>
              <a:pPr algn="ctr"/>
              <a:r>
                <a:rPr lang="en-US" err="1"/>
                <a:t>CycloneDX</a:t>
              </a:r>
              <a:endParaRPr lang="en-US"/>
            </a:p>
          </p:txBody>
        </p:sp>
      </p:grpSp>
      <p:grpSp>
        <p:nvGrpSpPr>
          <p:cNvPr id="12" name="Group 11">
            <a:extLst>
              <a:ext uri="{FF2B5EF4-FFF2-40B4-BE49-F238E27FC236}">
                <a16:creationId xmlns:a16="http://schemas.microsoft.com/office/drawing/2014/main" id="{33D31F62-8A17-30AE-0E6F-D670BC477F9F}"/>
              </a:ext>
            </a:extLst>
          </p:cNvPr>
          <p:cNvGrpSpPr/>
          <p:nvPr/>
        </p:nvGrpSpPr>
        <p:grpSpPr>
          <a:xfrm>
            <a:off x="8552675" y="3554305"/>
            <a:ext cx="3143612" cy="1396206"/>
            <a:chOff x="8481113" y="3554305"/>
            <a:chExt cx="3143612" cy="1396206"/>
          </a:xfrm>
        </p:grpSpPr>
        <p:pic>
          <p:nvPicPr>
            <p:cNvPr id="6" name="Picture 5">
              <a:extLst>
                <a:ext uri="{FF2B5EF4-FFF2-40B4-BE49-F238E27FC236}">
                  <a16:creationId xmlns:a16="http://schemas.microsoft.com/office/drawing/2014/main" id="{B39B0ACA-8274-6741-4C99-24A5827B33C3}"/>
                </a:ext>
              </a:extLst>
            </p:cNvPr>
            <p:cNvPicPr>
              <a:picLocks noChangeAspect="1"/>
            </p:cNvPicPr>
            <p:nvPr/>
          </p:nvPicPr>
          <p:blipFill>
            <a:blip r:embed="rId5"/>
            <a:stretch>
              <a:fillRect/>
            </a:stretch>
          </p:blipFill>
          <p:spPr>
            <a:xfrm>
              <a:off x="8481113" y="3554305"/>
              <a:ext cx="3143612" cy="779408"/>
            </a:xfrm>
            <a:prstGeom prst="rect">
              <a:avLst/>
            </a:prstGeom>
          </p:spPr>
        </p:pic>
        <p:sp>
          <p:nvSpPr>
            <p:cNvPr id="9" name="TextBox 8">
              <a:extLst>
                <a:ext uri="{FF2B5EF4-FFF2-40B4-BE49-F238E27FC236}">
                  <a16:creationId xmlns:a16="http://schemas.microsoft.com/office/drawing/2014/main" id="{524AED43-2D68-ED83-42FE-BD189C95A893}"/>
                </a:ext>
              </a:extLst>
            </p:cNvPr>
            <p:cNvSpPr txBox="1"/>
            <p:nvPr/>
          </p:nvSpPr>
          <p:spPr>
            <a:xfrm>
              <a:off x="8481113" y="4304180"/>
              <a:ext cx="3143612" cy="646331"/>
            </a:xfrm>
            <a:prstGeom prst="rect">
              <a:avLst/>
            </a:prstGeom>
            <a:noFill/>
          </p:spPr>
          <p:txBody>
            <a:bodyPr wrap="square" rtlCol="0">
              <a:spAutoFit/>
            </a:bodyPr>
            <a:lstStyle/>
            <a:p>
              <a:pPr algn="ctr"/>
              <a:r>
                <a:rPr lang="en-US"/>
                <a:t>Software Identification (SWID) </a:t>
              </a:r>
            </a:p>
          </p:txBody>
        </p:sp>
      </p:grpSp>
      <p:sp>
        <p:nvSpPr>
          <p:cNvPr id="10" name="Content Placeholder 2">
            <a:extLst>
              <a:ext uri="{FF2B5EF4-FFF2-40B4-BE49-F238E27FC236}">
                <a16:creationId xmlns:a16="http://schemas.microsoft.com/office/drawing/2014/main" id="{B3FB4DBA-8520-59E4-2C19-84DF4A6040A1}"/>
              </a:ext>
            </a:extLst>
          </p:cNvPr>
          <p:cNvSpPr txBox="1">
            <a:spLocks/>
          </p:cNvSpPr>
          <p:nvPr/>
        </p:nvSpPr>
        <p:spPr>
          <a:xfrm>
            <a:off x="381000" y="5068373"/>
            <a:ext cx="10972800" cy="10700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While a single standard may offer simplicity and efficiency, multiple data formats exist in the ecosystem and are being used to generate and consume SBOMs. </a:t>
            </a:r>
          </a:p>
          <a:p>
            <a:r>
              <a:rPr lang="en-US" sz="1600"/>
              <a:t>These standards have been deemed interoperable for the core data fields and use common data syntax representations. </a:t>
            </a:r>
          </a:p>
          <a:p>
            <a:pPr marL="0" indent="0">
              <a:buNone/>
            </a:pPr>
            <a:endParaRPr lang="en-US" sz="1600"/>
          </a:p>
        </p:txBody>
      </p:sp>
    </p:spTree>
    <p:extLst>
      <p:ext uri="{BB962C8B-B14F-4D97-AF65-F5344CB8AC3E}">
        <p14:creationId xmlns:p14="http://schemas.microsoft.com/office/powerpoint/2010/main" val="120931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B6AED90A-6B40-1683-13E4-500A294AB6BA}"/>
              </a:ext>
            </a:extLst>
          </p:cNvPr>
          <p:cNvSpPr txBox="1"/>
          <p:nvPr/>
        </p:nvSpPr>
        <p:spPr>
          <a:xfrm>
            <a:off x="9911923" y="4419819"/>
            <a:ext cx="1441877" cy="461665"/>
          </a:xfrm>
          <a:prstGeom prst="rect">
            <a:avLst/>
          </a:prstGeom>
          <a:noFill/>
        </p:spPr>
        <p:txBody>
          <a:bodyPr wrap="square">
            <a:spAutoFit/>
          </a:bodyPr>
          <a:lstStyle/>
          <a:p>
            <a:r>
              <a:rPr lang="en-US" sz="1200" dirty="0"/>
              <a:t>Accommodation of Mistakes</a:t>
            </a:r>
          </a:p>
        </p:txBody>
      </p:sp>
      <p:cxnSp>
        <p:nvCxnSpPr>
          <p:cNvPr id="43" name="Straight Connector 42">
            <a:extLst>
              <a:ext uri="{FF2B5EF4-FFF2-40B4-BE49-F238E27FC236}">
                <a16:creationId xmlns:a16="http://schemas.microsoft.com/office/drawing/2014/main" id="{6F7BDA3C-1B09-1C68-1C63-8CA8476E7B09}"/>
              </a:ext>
            </a:extLst>
          </p:cNvPr>
          <p:cNvCxnSpPr>
            <a:cxnSpLocks/>
          </p:cNvCxnSpPr>
          <p:nvPr/>
        </p:nvCxnSpPr>
        <p:spPr>
          <a:xfrm>
            <a:off x="1624094" y="4198440"/>
            <a:ext cx="879909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59A01DE-BC78-0474-BEBE-486AEABE6AB8}"/>
              </a:ext>
            </a:extLst>
          </p:cNvPr>
          <p:cNvCxnSpPr/>
          <p:nvPr/>
        </p:nvCxnSpPr>
        <p:spPr>
          <a:xfrm>
            <a:off x="1633721" y="4198440"/>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7F38FBC-DB2E-0B60-D3EE-D5E0B33134C7}"/>
              </a:ext>
            </a:extLst>
          </p:cNvPr>
          <p:cNvCxnSpPr/>
          <p:nvPr/>
        </p:nvCxnSpPr>
        <p:spPr>
          <a:xfrm>
            <a:off x="3242745" y="4194498"/>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41FBE64-BFDF-B539-D599-D46309291089}"/>
              </a:ext>
            </a:extLst>
          </p:cNvPr>
          <p:cNvCxnSpPr/>
          <p:nvPr/>
        </p:nvCxnSpPr>
        <p:spPr>
          <a:xfrm>
            <a:off x="4883848" y="4194498"/>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B6E6BDC-F0D5-BD41-C1BB-3E8D768A3BE2}"/>
              </a:ext>
            </a:extLst>
          </p:cNvPr>
          <p:cNvCxnSpPr/>
          <p:nvPr/>
        </p:nvCxnSpPr>
        <p:spPr>
          <a:xfrm>
            <a:off x="6749547" y="4198438"/>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EEC4A26-6AD6-FF5B-D220-A37D53F3A619}"/>
              </a:ext>
            </a:extLst>
          </p:cNvPr>
          <p:cNvCxnSpPr/>
          <p:nvPr/>
        </p:nvCxnSpPr>
        <p:spPr>
          <a:xfrm>
            <a:off x="8624870" y="4198437"/>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4CC2A91-1C1C-2312-3178-85AA4CEFBC60}"/>
              </a:ext>
            </a:extLst>
          </p:cNvPr>
          <p:cNvCxnSpPr/>
          <p:nvPr/>
        </p:nvCxnSpPr>
        <p:spPr>
          <a:xfrm>
            <a:off x="10423188" y="4198438"/>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7A42D5C-D4C5-8911-F05B-527F4DC8EDCB}"/>
              </a:ext>
            </a:extLst>
          </p:cNvPr>
          <p:cNvSpPr txBox="1"/>
          <p:nvPr/>
        </p:nvSpPr>
        <p:spPr>
          <a:xfrm>
            <a:off x="863697" y="4415879"/>
            <a:ext cx="1513571" cy="338554"/>
          </a:xfrm>
          <a:prstGeom prst="rect">
            <a:avLst/>
          </a:prstGeom>
          <a:noFill/>
        </p:spPr>
        <p:txBody>
          <a:bodyPr wrap="square">
            <a:spAutoFit/>
          </a:bodyPr>
          <a:lstStyle/>
          <a:p>
            <a:pPr algn="ctr"/>
            <a:r>
              <a:rPr lang="en-US" sz="1600" dirty="0"/>
              <a:t>Frequency</a:t>
            </a:r>
          </a:p>
        </p:txBody>
      </p:sp>
      <p:sp>
        <p:nvSpPr>
          <p:cNvPr id="51" name="TextBox 50">
            <a:extLst>
              <a:ext uri="{FF2B5EF4-FFF2-40B4-BE49-F238E27FC236}">
                <a16:creationId xmlns:a16="http://schemas.microsoft.com/office/drawing/2014/main" id="{DDD53BC8-564C-2493-0318-E9031FEEF7AD}"/>
              </a:ext>
            </a:extLst>
          </p:cNvPr>
          <p:cNvSpPr txBox="1"/>
          <p:nvPr/>
        </p:nvSpPr>
        <p:spPr>
          <a:xfrm>
            <a:off x="2826050" y="4410166"/>
            <a:ext cx="855847" cy="338554"/>
          </a:xfrm>
          <a:prstGeom prst="rect">
            <a:avLst/>
          </a:prstGeom>
          <a:noFill/>
        </p:spPr>
        <p:txBody>
          <a:bodyPr wrap="square">
            <a:spAutoFit/>
          </a:bodyPr>
          <a:lstStyle/>
          <a:p>
            <a:pPr algn="ctr"/>
            <a:r>
              <a:rPr lang="en-US" sz="1600" dirty="0"/>
              <a:t>Depth</a:t>
            </a:r>
          </a:p>
        </p:txBody>
      </p:sp>
      <p:sp>
        <p:nvSpPr>
          <p:cNvPr id="52" name="TextBox 51">
            <a:extLst>
              <a:ext uri="{FF2B5EF4-FFF2-40B4-BE49-F238E27FC236}">
                <a16:creationId xmlns:a16="http://schemas.microsoft.com/office/drawing/2014/main" id="{C36AA13F-C683-8681-F4D9-DF11F692EF4A}"/>
              </a:ext>
            </a:extLst>
          </p:cNvPr>
          <p:cNvSpPr txBox="1"/>
          <p:nvPr/>
        </p:nvSpPr>
        <p:spPr>
          <a:xfrm>
            <a:off x="6109868" y="4417662"/>
            <a:ext cx="1293595" cy="584775"/>
          </a:xfrm>
          <a:prstGeom prst="rect">
            <a:avLst/>
          </a:prstGeom>
          <a:noFill/>
        </p:spPr>
        <p:txBody>
          <a:bodyPr wrap="square">
            <a:spAutoFit/>
          </a:bodyPr>
          <a:lstStyle/>
          <a:p>
            <a:pPr algn="ctr"/>
            <a:r>
              <a:rPr lang="en-US" sz="1600" dirty="0"/>
              <a:t>Access Control</a:t>
            </a:r>
          </a:p>
        </p:txBody>
      </p:sp>
      <p:sp>
        <p:nvSpPr>
          <p:cNvPr id="53" name="TextBox 52">
            <a:extLst>
              <a:ext uri="{FF2B5EF4-FFF2-40B4-BE49-F238E27FC236}">
                <a16:creationId xmlns:a16="http://schemas.microsoft.com/office/drawing/2014/main" id="{3D5F5E5D-E7C5-8B98-6D50-D2166D56E985}"/>
              </a:ext>
            </a:extLst>
          </p:cNvPr>
          <p:cNvSpPr txBox="1"/>
          <p:nvPr/>
        </p:nvSpPr>
        <p:spPr>
          <a:xfrm>
            <a:off x="7615026" y="4415879"/>
            <a:ext cx="2001644" cy="584775"/>
          </a:xfrm>
          <a:prstGeom prst="rect">
            <a:avLst/>
          </a:prstGeom>
          <a:noFill/>
        </p:spPr>
        <p:txBody>
          <a:bodyPr wrap="square">
            <a:spAutoFit/>
          </a:bodyPr>
          <a:lstStyle/>
          <a:p>
            <a:pPr algn="ctr"/>
            <a:r>
              <a:rPr lang="en-US" sz="1600" dirty="0"/>
              <a:t>Distribution And Delivery</a:t>
            </a:r>
          </a:p>
        </p:txBody>
      </p:sp>
      <p:sp>
        <p:nvSpPr>
          <p:cNvPr id="54" name="TextBox 53">
            <a:extLst>
              <a:ext uri="{FF2B5EF4-FFF2-40B4-BE49-F238E27FC236}">
                <a16:creationId xmlns:a16="http://schemas.microsoft.com/office/drawing/2014/main" id="{A1D9D35F-E54A-78F4-D239-01471D9DB11C}"/>
              </a:ext>
            </a:extLst>
          </p:cNvPr>
          <p:cNvSpPr txBox="1"/>
          <p:nvPr/>
        </p:nvSpPr>
        <p:spPr>
          <a:xfrm>
            <a:off x="4234946" y="3571001"/>
            <a:ext cx="2865923" cy="369332"/>
          </a:xfrm>
          <a:prstGeom prst="rect">
            <a:avLst/>
          </a:prstGeom>
          <a:noFill/>
          <a:ln>
            <a:solidFill>
              <a:schemeClr val="tx1"/>
            </a:solidFill>
          </a:ln>
        </p:spPr>
        <p:txBody>
          <a:bodyPr wrap="square">
            <a:spAutoFit/>
          </a:bodyPr>
          <a:lstStyle/>
          <a:p>
            <a:r>
              <a:rPr lang="en-US" dirty="0"/>
              <a:t>Practices and Processes</a:t>
            </a:r>
          </a:p>
        </p:txBody>
      </p:sp>
      <p:cxnSp>
        <p:nvCxnSpPr>
          <p:cNvPr id="55" name="Straight Arrow Connector 54">
            <a:extLst>
              <a:ext uri="{FF2B5EF4-FFF2-40B4-BE49-F238E27FC236}">
                <a16:creationId xmlns:a16="http://schemas.microsoft.com/office/drawing/2014/main" id="{42FEA4F2-7293-C86B-48D5-458094D4FE93}"/>
              </a:ext>
            </a:extLst>
          </p:cNvPr>
          <p:cNvCxnSpPr/>
          <p:nvPr/>
        </p:nvCxnSpPr>
        <p:spPr>
          <a:xfrm>
            <a:off x="5671514" y="3961886"/>
            <a:ext cx="0" cy="2213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19EBA9-1D0A-96D2-1F88-63BF6CF84EB4}"/>
              </a:ext>
            </a:extLst>
          </p:cNvPr>
          <p:cNvSpPr txBox="1"/>
          <p:nvPr/>
        </p:nvSpPr>
        <p:spPr>
          <a:xfrm>
            <a:off x="4130680" y="4386661"/>
            <a:ext cx="1753390" cy="584775"/>
          </a:xfrm>
          <a:prstGeom prst="rect">
            <a:avLst/>
          </a:prstGeom>
          <a:noFill/>
        </p:spPr>
        <p:txBody>
          <a:bodyPr wrap="square">
            <a:spAutoFit/>
          </a:bodyPr>
          <a:lstStyle/>
          <a:p>
            <a:pPr algn="ctr"/>
            <a:r>
              <a:rPr lang="en-US" sz="1600" dirty="0"/>
              <a:t>Known Unknowns</a:t>
            </a:r>
          </a:p>
        </p:txBody>
      </p:sp>
      <p:sp>
        <p:nvSpPr>
          <p:cNvPr id="3" name="Content Placeholder 2">
            <a:extLst>
              <a:ext uri="{FF2B5EF4-FFF2-40B4-BE49-F238E27FC236}">
                <a16:creationId xmlns:a16="http://schemas.microsoft.com/office/drawing/2014/main" id="{4A1CE0B0-01A8-038C-3E76-3B37BA03859C}"/>
              </a:ext>
            </a:extLst>
          </p:cNvPr>
          <p:cNvSpPr>
            <a:spLocks noGrp="1"/>
          </p:cNvSpPr>
          <p:nvPr>
            <p:ph idx="1"/>
          </p:nvPr>
        </p:nvSpPr>
        <p:spPr/>
        <p:txBody>
          <a:bodyPr/>
          <a:lstStyle/>
          <a:p>
            <a:r>
              <a:rPr lang="en-US" dirty="0"/>
              <a:t>Deals with continuous generation, information depth</a:t>
            </a:r>
          </a:p>
          <a:p>
            <a:endParaRPr lang="en-US" dirty="0"/>
          </a:p>
          <a:p>
            <a:r>
              <a:rPr lang="en-US" dirty="0"/>
              <a:t>Distribution of SBOMs</a:t>
            </a:r>
          </a:p>
          <a:p>
            <a:endParaRPr lang="en-US" dirty="0"/>
          </a:p>
        </p:txBody>
      </p:sp>
      <p:sp>
        <p:nvSpPr>
          <p:cNvPr id="2" name="Title 1">
            <a:extLst>
              <a:ext uri="{FF2B5EF4-FFF2-40B4-BE49-F238E27FC236}">
                <a16:creationId xmlns:a16="http://schemas.microsoft.com/office/drawing/2014/main" id="{C2E3804F-A266-1043-F4AF-E1A79947F708}"/>
              </a:ext>
            </a:extLst>
          </p:cNvPr>
          <p:cNvSpPr>
            <a:spLocks noGrp="1"/>
          </p:cNvSpPr>
          <p:nvPr>
            <p:ph type="title"/>
          </p:nvPr>
        </p:nvSpPr>
        <p:spPr/>
        <p:txBody>
          <a:bodyPr/>
          <a:lstStyle/>
          <a:p>
            <a:r>
              <a:rPr lang="en-US" dirty="0"/>
              <a:t>Practices and Processes</a:t>
            </a:r>
          </a:p>
        </p:txBody>
      </p:sp>
    </p:spTree>
    <p:extLst>
      <p:ext uri="{BB962C8B-B14F-4D97-AF65-F5344CB8AC3E}">
        <p14:creationId xmlns:p14="http://schemas.microsoft.com/office/powerpoint/2010/main" val="296074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08FE167-43EF-9321-FAB1-B89398B4CCFD}"/>
              </a:ext>
            </a:extLst>
          </p:cNvPr>
          <p:cNvSpPr>
            <a:spLocks noGrp="1"/>
          </p:cNvSpPr>
          <p:nvPr>
            <p:ph idx="1"/>
          </p:nvPr>
        </p:nvSpPr>
        <p:spPr>
          <a:xfrm>
            <a:off x="381000" y="1491674"/>
            <a:ext cx="10972800" cy="2571443"/>
          </a:xfrm>
        </p:spPr>
        <p:txBody>
          <a:bodyPr>
            <a:normAutofit lnSpcReduction="10000"/>
          </a:bodyPr>
          <a:lstStyle/>
          <a:p>
            <a:r>
              <a:rPr lang="en-US" sz="2800" dirty="0"/>
              <a:t>SBOMs are generating using tools  which do software composition analysis</a:t>
            </a:r>
          </a:p>
          <a:p>
            <a:r>
              <a:rPr lang="en-US" sz="2800" dirty="0"/>
              <a:t>The tools scan source code/binary or both to analyze the software and generate SBOMs</a:t>
            </a:r>
          </a:p>
          <a:p>
            <a:r>
              <a:rPr lang="en-US" sz="2800" dirty="0"/>
              <a:t>There are many open source as well as commercial/enterprise tools available for SBOM generation</a:t>
            </a:r>
          </a:p>
        </p:txBody>
      </p:sp>
      <p:sp>
        <p:nvSpPr>
          <p:cNvPr id="3" name="Title 2">
            <a:extLst>
              <a:ext uri="{FF2B5EF4-FFF2-40B4-BE49-F238E27FC236}">
                <a16:creationId xmlns:a16="http://schemas.microsoft.com/office/drawing/2014/main" id="{6E38CDA5-B105-C4B2-C4AC-49DB7310A75F}"/>
              </a:ext>
            </a:extLst>
          </p:cNvPr>
          <p:cNvSpPr>
            <a:spLocks noGrp="1"/>
          </p:cNvSpPr>
          <p:nvPr>
            <p:ph type="title"/>
          </p:nvPr>
        </p:nvSpPr>
        <p:spPr/>
        <p:txBody>
          <a:bodyPr/>
          <a:lstStyle/>
          <a:p>
            <a:r>
              <a:rPr lang="en-US"/>
              <a:t>SBOM Generation</a:t>
            </a:r>
          </a:p>
        </p:txBody>
      </p:sp>
      <p:grpSp>
        <p:nvGrpSpPr>
          <p:cNvPr id="11" name="Group 10">
            <a:extLst>
              <a:ext uri="{FF2B5EF4-FFF2-40B4-BE49-F238E27FC236}">
                <a16:creationId xmlns:a16="http://schemas.microsoft.com/office/drawing/2014/main" id="{82EB8AA5-9A45-E645-EAEF-029EF2E0AF79}"/>
              </a:ext>
            </a:extLst>
          </p:cNvPr>
          <p:cNvGrpSpPr/>
          <p:nvPr/>
        </p:nvGrpSpPr>
        <p:grpSpPr>
          <a:xfrm>
            <a:off x="8109113" y="4516341"/>
            <a:ext cx="2632668" cy="1003391"/>
            <a:chOff x="7965989" y="4188422"/>
            <a:chExt cx="2632668" cy="1003391"/>
          </a:xfrm>
        </p:grpSpPr>
        <p:pic>
          <p:nvPicPr>
            <p:cNvPr id="8" name="Picture 7">
              <a:extLst>
                <a:ext uri="{FF2B5EF4-FFF2-40B4-BE49-F238E27FC236}">
                  <a16:creationId xmlns:a16="http://schemas.microsoft.com/office/drawing/2014/main" id="{7664ACE8-2408-645C-1CF7-30FF260EE005}"/>
                </a:ext>
              </a:extLst>
            </p:cNvPr>
            <p:cNvPicPr>
              <a:picLocks noChangeAspect="1"/>
            </p:cNvPicPr>
            <p:nvPr/>
          </p:nvPicPr>
          <p:blipFill>
            <a:blip r:embed="rId3"/>
            <a:stretch>
              <a:fillRect/>
            </a:stretch>
          </p:blipFill>
          <p:spPr>
            <a:xfrm>
              <a:off x="7965989" y="4188422"/>
              <a:ext cx="2632668" cy="637680"/>
            </a:xfrm>
            <a:prstGeom prst="rect">
              <a:avLst/>
            </a:prstGeom>
          </p:spPr>
        </p:pic>
        <p:sp>
          <p:nvSpPr>
            <p:cNvPr id="7" name="TextBox 6">
              <a:extLst>
                <a:ext uri="{FF2B5EF4-FFF2-40B4-BE49-F238E27FC236}">
                  <a16:creationId xmlns:a16="http://schemas.microsoft.com/office/drawing/2014/main" id="{A3F76DD5-C2C6-46A3-8816-C407A03C076A}"/>
                </a:ext>
              </a:extLst>
            </p:cNvPr>
            <p:cNvSpPr txBox="1"/>
            <p:nvPr/>
          </p:nvSpPr>
          <p:spPr>
            <a:xfrm>
              <a:off x="8755576" y="4822481"/>
              <a:ext cx="1053494" cy="369332"/>
            </a:xfrm>
            <a:prstGeom prst="rect">
              <a:avLst/>
            </a:prstGeom>
            <a:noFill/>
          </p:spPr>
          <p:txBody>
            <a:bodyPr wrap="none" rtlCol="0">
              <a:spAutoFit/>
            </a:bodyPr>
            <a:lstStyle/>
            <a:p>
              <a:pPr algn="ctr"/>
              <a:r>
                <a:rPr lang="en-US"/>
                <a:t>Genesis</a:t>
              </a:r>
            </a:p>
          </p:txBody>
        </p:sp>
      </p:grpSp>
      <p:grpSp>
        <p:nvGrpSpPr>
          <p:cNvPr id="12" name="Group 11">
            <a:extLst>
              <a:ext uri="{FF2B5EF4-FFF2-40B4-BE49-F238E27FC236}">
                <a16:creationId xmlns:a16="http://schemas.microsoft.com/office/drawing/2014/main" id="{A954EB56-D01D-AD87-861E-87128B9BFB33}"/>
              </a:ext>
            </a:extLst>
          </p:cNvPr>
          <p:cNvGrpSpPr/>
          <p:nvPr/>
        </p:nvGrpSpPr>
        <p:grpSpPr>
          <a:xfrm>
            <a:off x="4703736" y="4516341"/>
            <a:ext cx="2632668" cy="1007012"/>
            <a:chOff x="4560612" y="4269701"/>
            <a:chExt cx="2632668" cy="1007012"/>
          </a:xfrm>
        </p:grpSpPr>
        <p:pic>
          <p:nvPicPr>
            <p:cNvPr id="6" name="Picture 5">
              <a:extLst>
                <a:ext uri="{FF2B5EF4-FFF2-40B4-BE49-F238E27FC236}">
                  <a16:creationId xmlns:a16="http://schemas.microsoft.com/office/drawing/2014/main" id="{4FDB4034-4CB6-05F3-24E3-8293F1E560B8}"/>
                </a:ext>
              </a:extLst>
            </p:cNvPr>
            <p:cNvPicPr>
              <a:picLocks noChangeAspect="1"/>
            </p:cNvPicPr>
            <p:nvPr/>
          </p:nvPicPr>
          <p:blipFill>
            <a:blip r:embed="rId4"/>
            <a:stretch>
              <a:fillRect/>
            </a:stretch>
          </p:blipFill>
          <p:spPr>
            <a:xfrm>
              <a:off x="4560612" y="4269701"/>
              <a:ext cx="2632668" cy="637680"/>
            </a:xfrm>
            <a:prstGeom prst="rect">
              <a:avLst/>
            </a:prstGeom>
          </p:spPr>
        </p:pic>
        <p:sp>
          <p:nvSpPr>
            <p:cNvPr id="9" name="TextBox 8">
              <a:extLst>
                <a:ext uri="{FF2B5EF4-FFF2-40B4-BE49-F238E27FC236}">
                  <a16:creationId xmlns:a16="http://schemas.microsoft.com/office/drawing/2014/main" id="{65A99F6C-E54F-2D35-17F9-D59F60FB2F6D}"/>
                </a:ext>
              </a:extLst>
            </p:cNvPr>
            <p:cNvSpPr txBox="1"/>
            <p:nvPr/>
          </p:nvSpPr>
          <p:spPr>
            <a:xfrm>
              <a:off x="4773919" y="4907381"/>
              <a:ext cx="2206053" cy="369332"/>
            </a:xfrm>
            <a:prstGeom prst="rect">
              <a:avLst/>
            </a:prstGeom>
            <a:noFill/>
          </p:spPr>
          <p:txBody>
            <a:bodyPr wrap="none" rtlCol="0">
              <a:spAutoFit/>
            </a:bodyPr>
            <a:lstStyle/>
            <a:p>
              <a:pPr algn="ctr"/>
              <a:r>
                <a:rPr lang="en-US"/>
                <a:t>MSFT-SBOM Tool</a:t>
              </a:r>
            </a:p>
          </p:txBody>
        </p:sp>
      </p:grpSp>
      <p:grpSp>
        <p:nvGrpSpPr>
          <p:cNvPr id="13" name="Group 12">
            <a:extLst>
              <a:ext uri="{FF2B5EF4-FFF2-40B4-BE49-F238E27FC236}">
                <a16:creationId xmlns:a16="http://schemas.microsoft.com/office/drawing/2014/main" id="{60448C6F-DB4A-8A1B-91C2-A254885BEE85}"/>
              </a:ext>
            </a:extLst>
          </p:cNvPr>
          <p:cNvGrpSpPr/>
          <p:nvPr/>
        </p:nvGrpSpPr>
        <p:grpSpPr>
          <a:xfrm>
            <a:off x="1248882" y="4516341"/>
            <a:ext cx="2682145" cy="1288500"/>
            <a:chOff x="956452" y="4364978"/>
            <a:chExt cx="2682145" cy="1288500"/>
          </a:xfrm>
        </p:grpSpPr>
        <p:pic>
          <p:nvPicPr>
            <p:cNvPr id="4" name="Picture 3">
              <a:extLst>
                <a:ext uri="{FF2B5EF4-FFF2-40B4-BE49-F238E27FC236}">
                  <a16:creationId xmlns:a16="http://schemas.microsoft.com/office/drawing/2014/main" id="{E367ED83-ED60-B8B6-882C-B949B99710E6}"/>
                </a:ext>
              </a:extLst>
            </p:cNvPr>
            <p:cNvPicPr>
              <a:picLocks noChangeAspect="1"/>
            </p:cNvPicPr>
            <p:nvPr/>
          </p:nvPicPr>
          <p:blipFill>
            <a:blip r:embed="rId5"/>
            <a:stretch>
              <a:fillRect/>
            </a:stretch>
          </p:blipFill>
          <p:spPr>
            <a:xfrm>
              <a:off x="956452" y="4364978"/>
              <a:ext cx="2632668" cy="666827"/>
            </a:xfrm>
            <a:prstGeom prst="rect">
              <a:avLst/>
            </a:prstGeom>
          </p:spPr>
        </p:pic>
        <p:sp>
          <p:nvSpPr>
            <p:cNvPr id="10" name="TextBox 9">
              <a:extLst>
                <a:ext uri="{FF2B5EF4-FFF2-40B4-BE49-F238E27FC236}">
                  <a16:creationId xmlns:a16="http://schemas.microsoft.com/office/drawing/2014/main" id="{B03870D5-F16B-46DA-C8B3-B3A2FAEC6774}"/>
                </a:ext>
              </a:extLst>
            </p:cNvPr>
            <p:cNvSpPr txBox="1"/>
            <p:nvPr/>
          </p:nvSpPr>
          <p:spPr>
            <a:xfrm>
              <a:off x="956452" y="5007147"/>
              <a:ext cx="2682145" cy="646331"/>
            </a:xfrm>
            <a:prstGeom prst="rect">
              <a:avLst/>
            </a:prstGeom>
            <a:noFill/>
          </p:spPr>
          <p:txBody>
            <a:bodyPr wrap="none" rtlCol="0">
              <a:spAutoFit/>
            </a:bodyPr>
            <a:lstStyle/>
            <a:p>
              <a:pPr algn="ctr"/>
              <a:r>
                <a:rPr lang="en-US"/>
                <a:t>BD Binary Analysis</a:t>
              </a:r>
              <a:br>
                <a:rPr lang="en-US"/>
              </a:br>
              <a:r>
                <a:rPr lang="en-US"/>
                <a:t>SBOM Generation Tool</a:t>
              </a:r>
            </a:p>
          </p:txBody>
        </p:sp>
      </p:grpSp>
    </p:spTree>
    <p:extLst>
      <p:ext uri="{BB962C8B-B14F-4D97-AF65-F5344CB8AC3E}">
        <p14:creationId xmlns:p14="http://schemas.microsoft.com/office/powerpoint/2010/main" val="149571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EB2620-4F61-9636-C6D2-4AD0191A0FFB}"/>
              </a:ext>
            </a:extLst>
          </p:cNvPr>
          <p:cNvSpPr>
            <a:spLocks noGrp="1"/>
          </p:cNvSpPr>
          <p:nvPr>
            <p:ph type="title"/>
          </p:nvPr>
        </p:nvSpPr>
        <p:spPr/>
        <p:txBody>
          <a:bodyPr/>
          <a:lstStyle/>
          <a:p>
            <a:r>
              <a:rPr lang="en-US"/>
              <a:t>SBOM Integrity</a:t>
            </a:r>
          </a:p>
        </p:txBody>
      </p:sp>
      <p:sp>
        <p:nvSpPr>
          <p:cNvPr id="6" name="Content Placeholder 5">
            <a:extLst>
              <a:ext uri="{FF2B5EF4-FFF2-40B4-BE49-F238E27FC236}">
                <a16:creationId xmlns:a16="http://schemas.microsoft.com/office/drawing/2014/main" id="{FBF3D4C9-A5FC-ED62-4B56-267521AFCA4F}"/>
              </a:ext>
            </a:extLst>
          </p:cNvPr>
          <p:cNvSpPr>
            <a:spLocks noGrp="1"/>
          </p:cNvSpPr>
          <p:nvPr>
            <p:ph idx="1"/>
          </p:nvPr>
        </p:nvSpPr>
        <p:spPr/>
        <p:txBody>
          <a:bodyPr/>
          <a:lstStyle/>
          <a:p>
            <a:r>
              <a:rPr lang="en-US" sz="2800" dirty="0"/>
              <a:t>An SBOM consumer may be concerned about verifying the source of the SBOM data and confirming that it was not altered</a:t>
            </a:r>
          </a:p>
          <a:p>
            <a:endParaRPr lang="en-US" sz="2800" dirty="0"/>
          </a:p>
          <a:p>
            <a:r>
              <a:rPr lang="en-US" dirty="0"/>
              <a:t>I</a:t>
            </a:r>
            <a:r>
              <a:rPr lang="en-US" sz="2800" dirty="0"/>
              <a:t>ntegrity and authenticity of an SBOM are most often supported through signatures and public key infrastructure</a:t>
            </a:r>
          </a:p>
          <a:p>
            <a:endParaRPr lang="en-US" sz="2800" dirty="0"/>
          </a:p>
          <a:p>
            <a:r>
              <a:rPr lang="en-US" sz="2800" dirty="0"/>
              <a:t>SBOM files are signed by the generator which  can be verified by the consumer using public keys to ensure SBOM integrity</a:t>
            </a:r>
          </a:p>
          <a:p>
            <a:endParaRPr lang="en-US" dirty="0"/>
          </a:p>
        </p:txBody>
      </p:sp>
    </p:spTree>
    <p:extLst>
      <p:ext uri="{BB962C8B-B14F-4D97-AF65-F5344CB8AC3E}">
        <p14:creationId xmlns:p14="http://schemas.microsoft.com/office/powerpoint/2010/main" val="36361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5C16695-2EAF-FAC7-E403-9C2B8B1C0CB4}"/>
              </a:ext>
            </a:extLst>
          </p:cNvPr>
          <p:cNvSpPr>
            <a:spLocks noGrp="1"/>
          </p:cNvSpPr>
          <p:nvPr>
            <p:ph idx="1"/>
          </p:nvPr>
        </p:nvSpPr>
        <p:spPr/>
        <p:txBody>
          <a:bodyPr/>
          <a:lstStyle/>
          <a:p>
            <a:r>
              <a:rPr lang="en-US" sz="2800" b="1"/>
              <a:t>SBOMs are hosted on the website of the software vendor.</a:t>
            </a:r>
          </a:p>
          <a:p>
            <a:endParaRPr lang="en-US" sz="2800" b="1"/>
          </a:p>
          <a:p>
            <a:r>
              <a:rPr lang="en-US" sz="2800" b="1"/>
              <a:t>SBOMs can be appended to the software itself.  These are called binary SBOMs.</a:t>
            </a:r>
          </a:p>
          <a:p>
            <a:endParaRPr lang="en-US" sz="2800" b="1"/>
          </a:p>
          <a:p>
            <a:r>
              <a:rPr lang="en-US" sz="2800" b="1"/>
              <a:t>Currently at Intel, SBOMs are uploaded to RDC along with the software that is being distributed.</a:t>
            </a:r>
          </a:p>
          <a:p>
            <a:endParaRPr lang="en-US"/>
          </a:p>
        </p:txBody>
      </p:sp>
      <p:sp>
        <p:nvSpPr>
          <p:cNvPr id="6" name="Title 5">
            <a:extLst>
              <a:ext uri="{FF2B5EF4-FFF2-40B4-BE49-F238E27FC236}">
                <a16:creationId xmlns:a16="http://schemas.microsoft.com/office/drawing/2014/main" id="{FD6A46F0-3DC1-AB7C-EA43-537E01D229A0}"/>
              </a:ext>
            </a:extLst>
          </p:cNvPr>
          <p:cNvSpPr>
            <a:spLocks noGrp="1"/>
          </p:cNvSpPr>
          <p:nvPr>
            <p:ph type="title"/>
          </p:nvPr>
        </p:nvSpPr>
        <p:spPr/>
        <p:txBody>
          <a:bodyPr/>
          <a:lstStyle/>
          <a:p>
            <a:r>
              <a:rPr lang="en-US"/>
              <a:t>SBOM Distribution</a:t>
            </a:r>
          </a:p>
        </p:txBody>
      </p:sp>
    </p:spTree>
    <p:extLst>
      <p:ext uri="{BB962C8B-B14F-4D97-AF65-F5344CB8AC3E}">
        <p14:creationId xmlns:p14="http://schemas.microsoft.com/office/powerpoint/2010/main" val="182639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6D706F-9A22-011B-721D-24B13C7CA15B}"/>
              </a:ext>
            </a:extLst>
          </p:cNvPr>
          <p:cNvSpPr>
            <a:spLocks noGrp="1"/>
          </p:cNvSpPr>
          <p:nvPr>
            <p:ph type="title"/>
          </p:nvPr>
        </p:nvSpPr>
        <p:spPr/>
        <p:txBody>
          <a:bodyPr/>
          <a:lstStyle/>
          <a:p>
            <a:r>
              <a:rPr lang="en-US"/>
              <a:t>Q &amp; A</a:t>
            </a:r>
          </a:p>
        </p:txBody>
      </p:sp>
    </p:spTree>
    <p:extLst>
      <p:ext uri="{BB962C8B-B14F-4D97-AF65-F5344CB8AC3E}">
        <p14:creationId xmlns:p14="http://schemas.microsoft.com/office/powerpoint/2010/main" val="4470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49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F5ED24-98CB-FE52-4E0B-54207F1CC771}"/>
              </a:ext>
            </a:extLst>
          </p:cNvPr>
          <p:cNvSpPr>
            <a:spLocks noGrp="1"/>
          </p:cNvSpPr>
          <p:nvPr>
            <p:ph type="title"/>
          </p:nvPr>
        </p:nvSpPr>
        <p:spPr/>
        <p:txBody>
          <a:bodyPr/>
          <a:lstStyle/>
          <a:p>
            <a:r>
              <a:rPr lang="en-US"/>
              <a:t>Backup</a:t>
            </a:r>
          </a:p>
        </p:txBody>
      </p:sp>
    </p:spTree>
    <p:extLst>
      <p:ext uri="{BB962C8B-B14F-4D97-AF65-F5344CB8AC3E}">
        <p14:creationId xmlns:p14="http://schemas.microsoft.com/office/powerpoint/2010/main" val="377822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8F0A0FA-76D3-7689-8DCF-60C7C5308074}"/>
              </a:ext>
            </a:extLst>
          </p:cNvPr>
          <p:cNvSpPr>
            <a:spLocks noGrp="1"/>
          </p:cNvSpPr>
          <p:nvPr>
            <p:ph idx="1"/>
          </p:nvPr>
        </p:nvSpPr>
        <p:spPr/>
        <p:txBody>
          <a:bodyPr>
            <a:normAutofit fontScale="92500" lnSpcReduction="20000"/>
          </a:bodyPr>
          <a:lstStyle/>
          <a:p>
            <a:r>
              <a:rPr lang="en-US" dirty="0"/>
              <a:t>State of Software Supply Chain</a:t>
            </a:r>
          </a:p>
          <a:p>
            <a:r>
              <a:rPr lang="en-US" dirty="0"/>
              <a:t>What is SBOM?</a:t>
            </a:r>
          </a:p>
          <a:p>
            <a:r>
              <a:rPr lang="en-US" dirty="0"/>
              <a:t>SBOM Example</a:t>
            </a:r>
          </a:p>
          <a:p>
            <a:r>
              <a:rPr lang="en-US" dirty="0"/>
              <a:t>United States Presidential Executive Order 14028</a:t>
            </a:r>
          </a:p>
          <a:p>
            <a:r>
              <a:rPr lang="en-US" dirty="0"/>
              <a:t>Meeting the requirements in EO 14028</a:t>
            </a:r>
          </a:p>
          <a:p>
            <a:r>
              <a:rPr lang="en-US" dirty="0"/>
              <a:t>Types of SBOM</a:t>
            </a:r>
          </a:p>
          <a:p>
            <a:r>
              <a:rPr lang="en-US" dirty="0"/>
              <a:t>Minimum Viable SBOM</a:t>
            </a:r>
          </a:p>
          <a:p>
            <a:r>
              <a:rPr lang="en-US" dirty="0"/>
              <a:t>SBOM Generation Tools</a:t>
            </a:r>
          </a:p>
          <a:p>
            <a:r>
              <a:rPr lang="en-US" dirty="0"/>
              <a:t>Integrity of SBOM</a:t>
            </a:r>
          </a:p>
          <a:p>
            <a:r>
              <a:rPr lang="en-US" dirty="0"/>
              <a:t>SBOM Distribution</a:t>
            </a:r>
          </a:p>
          <a:p>
            <a:r>
              <a:rPr lang="en-US" dirty="0"/>
              <a:t>Q&amp;A</a:t>
            </a:r>
          </a:p>
          <a:p>
            <a:endParaRPr lang="en-US" dirty="0"/>
          </a:p>
        </p:txBody>
      </p:sp>
      <p:sp>
        <p:nvSpPr>
          <p:cNvPr id="3" name="Title 2">
            <a:extLst>
              <a:ext uri="{FF2B5EF4-FFF2-40B4-BE49-F238E27FC236}">
                <a16:creationId xmlns:a16="http://schemas.microsoft.com/office/drawing/2014/main" id="{B9ED7EF1-664E-24D7-70E0-748AD8AA2787}"/>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373855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20A045-2E53-B061-161D-228F9AA3C276}"/>
              </a:ext>
            </a:extLst>
          </p:cNvPr>
          <p:cNvSpPr>
            <a:spLocks noGrp="1"/>
          </p:cNvSpPr>
          <p:nvPr>
            <p:ph idx="1"/>
          </p:nvPr>
        </p:nvSpPr>
        <p:spPr/>
        <p:txBody>
          <a:bodyPr/>
          <a:lstStyle/>
          <a:p>
            <a:r>
              <a:rPr lang="en-US" sz="1600" dirty="0">
                <a:hlinkClick r:id="rId2"/>
              </a:rPr>
              <a:t>https://www.federalregister.gov/documents/2021/05/17/2021-10460/improving-the-nations-cybersecurity</a:t>
            </a:r>
            <a:endParaRPr lang="en-US" sz="1600" dirty="0"/>
          </a:p>
          <a:p>
            <a:r>
              <a:rPr lang="en-US" sz="1600" dirty="0">
                <a:hlinkClick r:id="rId3"/>
              </a:rPr>
              <a:t>https://www.ntia.gov/files/ntia/publications/ntia_sbom_use_cases_roles_benefits-nov2019.pdf</a:t>
            </a:r>
          </a:p>
          <a:p>
            <a:r>
              <a:rPr lang="en-US" sz="1600" dirty="0">
                <a:hlinkClick r:id="rId3"/>
              </a:rPr>
              <a:t>https://www.cisa.gov/sites/default/files/2023-04/sbom-types-document-508c.pdf</a:t>
            </a:r>
            <a:endParaRPr lang="en-US" sz="1600" dirty="0"/>
          </a:p>
          <a:p>
            <a:r>
              <a:rPr lang="en-US" sz="1600" dirty="0">
                <a:hlinkClick r:id="rId4"/>
              </a:rPr>
              <a:t>https://www.ntia.gov/sites/default/files/publications/sbom_minimum_elements_report_0.pdf</a:t>
            </a:r>
            <a:endParaRPr lang="en-US" sz="1600" dirty="0"/>
          </a:p>
          <a:p>
            <a:r>
              <a:rPr lang="en-US" sz="1600" dirty="0">
                <a:hlinkClick r:id="rId5"/>
              </a:rPr>
              <a:t>https://www.ntia.gov/files/ntia/publications/vex_one-page_summary.pdf</a:t>
            </a:r>
            <a:endParaRPr lang="en-US" sz="1600" dirty="0"/>
          </a:p>
          <a:p>
            <a:r>
              <a:rPr lang="en-US" sz="1600" dirty="0">
                <a:hlinkClick r:id="rId6"/>
              </a:rPr>
              <a:t>https://www.cisa.gov/sites/default/files/publications/VEX_Use_Cases_Aprill2022.pdf</a:t>
            </a:r>
            <a:endParaRPr lang="en-US" sz="1600" dirty="0"/>
          </a:p>
          <a:p>
            <a:r>
              <a:rPr lang="en-US" sz="1600" dirty="0">
                <a:hlinkClick r:id="rId7"/>
              </a:rPr>
              <a:t>https://github.com/awesomeSBOM/awesome-sbom</a:t>
            </a:r>
            <a:endParaRPr lang="en-US" sz="1600" dirty="0"/>
          </a:p>
          <a:p>
            <a:r>
              <a:rPr lang="en-US" sz="1600" dirty="0">
                <a:hlinkClick r:id="rId8"/>
              </a:rPr>
              <a:t>https://www.blackduck.com/content/dam/black-duck/en-us/reports/rep-ossra.pdf</a:t>
            </a:r>
            <a:endParaRPr lang="en-US" sz="1600" dirty="0"/>
          </a:p>
          <a:p>
            <a:endParaRPr lang="en-US" sz="1600" dirty="0"/>
          </a:p>
          <a:p>
            <a:endParaRPr lang="en-US" sz="1600" dirty="0"/>
          </a:p>
          <a:p>
            <a:endParaRPr lang="en-US" sz="2800" dirty="0"/>
          </a:p>
          <a:p>
            <a:endParaRPr lang="en-US" dirty="0"/>
          </a:p>
          <a:p>
            <a:endParaRPr lang="en-US" dirty="0"/>
          </a:p>
        </p:txBody>
      </p:sp>
      <p:sp>
        <p:nvSpPr>
          <p:cNvPr id="3" name="Title 2">
            <a:extLst>
              <a:ext uri="{FF2B5EF4-FFF2-40B4-BE49-F238E27FC236}">
                <a16:creationId xmlns:a16="http://schemas.microsoft.com/office/drawing/2014/main" id="{79E7AB82-F72C-75EB-22F3-6046C8202E32}"/>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11967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9E49F-5EC5-1263-0586-7823BEF4D48C}"/>
              </a:ext>
            </a:extLst>
          </p:cNvPr>
          <p:cNvSpPr>
            <a:spLocks noGrp="1"/>
          </p:cNvSpPr>
          <p:nvPr>
            <p:ph type="title"/>
          </p:nvPr>
        </p:nvSpPr>
        <p:spPr>
          <a:xfrm>
            <a:off x="381000" y="276840"/>
            <a:ext cx="10972800" cy="799401"/>
          </a:xfrm>
        </p:spPr>
        <p:txBody>
          <a:bodyPr/>
          <a:lstStyle/>
          <a:p>
            <a:r>
              <a:rPr lang="en-US" sz="3600" b="1" dirty="0"/>
              <a:t>Current State of Software </a:t>
            </a:r>
            <a:r>
              <a:rPr lang="en-US" b="1" dirty="0"/>
              <a:t>S</a:t>
            </a:r>
            <a:r>
              <a:rPr lang="en-US" sz="3600" b="1" dirty="0"/>
              <a:t>upply </a:t>
            </a:r>
            <a:r>
              <a:rPr lang="en-US" b="1" dirty="0"/>
              <a:t>C</a:t>
            </a:r>
            <a:r>
              <a:rPr lang="en-US" sz="3600" b="1" dirty="0"/>
              <a:t>hains</a:t>
            </a:r>
            <a:endParaRPr lang="en-US" dirty="0"/>
          </a:p>
        </p:txBody>
      </p:sp>
      <p:sp>
        <p:nvSpPr>
          <p:cNvPr id="3" name="Content Placeholder 2">
            <a:extLst>
              <a:ext uri="{FF2B5EF4-FFF2-40B4-BE49-F238E27FC236}">
                <a16:creationId xmlns:a16="http://schemas.microsoft.com/office/drawing/2014/main" id="{D806A921-51B3-548A-9EFC-7B238CF80CBB}"/>
              </a:ext>
            </a:extLst>
          </p:cNvPr>
          <p:cNvSpPr>
            <a:spLocks noGrp="1"/>
          </p:cNvSpPr>
          <p:nvPr>
            <p:ph idx="1"/>
          </p:nvPr>
        </p:nvSpPr>
        <p:spPr>
          <a:xfrm>
            <a:off x="381000" y="971044"/>
            <a:ext cx="10972800" cy="5174302"/>
          </a:xfrm>
        </p:spPr>
        <p:txBody>
          <a:bodyPr/>
          <a:lstStyle/>
          <a:p>
            <a:r>
              <a:rPr lang="en-US" dirty="0"/>
              <a:t>Modern software systems involve increasingly complex and dynamic software supply chains</a:t>
            </a:r>
          </a:p>
          <a:p>
            <a:r>
              <a:rPr lang="en-US" dirty="0"/>
              <a:t>Application size doesn’t matter</a:t>
            </a:r>
          </a:p>
          <a:p>
            <a:endParaRPr lang="en-US" dirty="0"/>
          </a:p>
        </p:txBody>
      </p:sp>
      <p:pic>
        <p:nvPicPr>
          <p:cNvPr id="4" name="Picture 3">
            <a:extLst>
              <a:ext uri="{FF2B5EF4-FFF2-40B4-BE49-F238E27FC236}">
                <a16:creationId xmlns:a16="http://schemas.microsoft.com/office/drawing/2014/main" id="{191B3DE0-3388-5C39-E8B3-559C118E716D}"/>
              </a:ext>
            </a:extLst>
          </p:cNvPr>
          <p:cNvPicPr>
            <a:picLocks noChangeAspect="1"/>
          </p:cNvPicPr>
          <p:nvPr/>
        </p:nvPicPr>
        <p:blipFill>
          <a:blip r:embed="rId3"/>
          <a:stretch>
            <a:fillRect/>
          </a:stretch>
        </p:blipFill>
        <p:spPr>
          <a:xfrm>
            <a:off x="381000" y="2919609"/>
            <a:ext cx="5287768" cy="3225737"/>
          </a:xfrm>
          <a:prstGeom prst="rect">
            <a:avLst/>
          </a:prstGeom>
        </p:spPr>
      </p:pic>
      <p:pic>
        <p:nvPicPr>
          <p:cNvPr id="5" name="Picture 4">
            <a:extLst>
              <a:ext uri="{FF2B5EF4-FFF2-40B4-BE49-F238E27FC236}">
                <a16:creationId xmlns:a16="http://schemas.microsoft.com/office/drawing/2014/main" id="{05B991E9-4488-3847-A539-1AD6F52F6BD2}"/>
              </a:ext>
            </a:extLst>
          </p:cNvPr>
          <p:cNvPicPr>
            <a:picLocks noChangeAspect="1"/>
          </p:cNvPicPr>
          <p:nvPr/>
        </p:nvPicPr>
        <p:blipFill>
          <a:blip r:embed="rId4"/>
          <a:stretch>
            <a:fillRect/>
          </a:stretch>
        </p:blipFill>
        <p:spPr>
          <a:xfrm>
            <a:off x="6600406" y="2919608"/>
            <a:ext cx="4260765" cy="3225737"/>
          </a:xfrm>
          <a:prstGeom prst="rect">
            <a:avLst/>
          </a:prstGeom>
        </p:spPr>
      </p:pic>
    </p:spTree>
    <p:extLst>
      <p:ext uri="{BB962C8B-B14F-4D97-AF65-F5344CB8AC3E}">
        <p14:creationId xmlns:p14="http://schemas.microsoft.com/office/powerpoint/2010/main" val="139691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5DCD-E0E9-476A-F3E1-288031BC5B92}"/>
              </a:ext>
            </a:extLst>
          </p:cNvPr>
          <p:cNvSpPr>
            <a:spLocks noGrp="1"/>
          </p:cNvSpPr>
          <p:nvPr>
            <p:ph type="title"/>
          </p:nvPr>
        </p:nvSpPr>
        <p:spPr/>
        <p:txBody>
          <a:bodyPr/>
          <a:lstStyle/>
          <a:p>
            <a:r>
              <a:rPr lang="en-US" sz="3600" b="1"/>
              <a:t>Current State of Software </a:t>
            </a:r>
            <a:r>
              <a:rPr lang="en-US" b="1"/>
              <a:t>S</a:t>
            </a:r>
            <a:r>
              <a:rPr lang="en-US" sz="3600" b="1"/>
              <a:t>upply Chains </a:t>
            </a:r>
            <a:br>
              <a:rPr lang="en-US" sz="3600" b="1"/>
            </a:br>
            <a:r>
              <a:rPr lang="en-US" sz="3600" b="1" i="1"/>
              <a:t>(continued)</a:t>
            </a:r>
            <a:endParaRPr lang="en-US"/>
          </a:p>
        </p:txBody>
      </p:sp>
      <p:sp>
        <p:nvSpPr>
          <p:cNvPr id="3" name="Content Placeholder 2">
            <a:extLst>
              <a:ext uri="{FF2B5EF4-FFF2-40B4-BE49-F238E27FC236}">
                <a16:creationId xmlns:a16="http://schemas.microsoft.com/office/drawing/2014/main" id="{B53F8C8B-9D71-7032-0D65-644902F404BB}"/>
              </a:ext>
            </a:extLst>
          </p:cNvPr>
          <p:cNvSpPr>
            <a:spLocks noGrp="1"/>
          </p:cNvSpPr>
          <p:nvPr>
            <p:ph idx="1"/>
          </p:nvPr>
        </p:nvSpPr>
        <p:spPr/>
        <p:txBody>
          <a:bodyPr/>
          <a:lstStyle/>
          <a:p>
            <a:r>
              <a:rPr lang="en-US"/>
              <a:t>The Software Supply Chain has historically not been required to provide transparency into the composition of software systems</a:t>
            </a:r>
          </a:p>
          <a:p>
            <a:r>
              <a:rPr lang="en-US"/>
              <a:t>This lack of visibility has contributed to:</a:t>
            </a:r>
          </a:p>
          <a:p>
            <a:endParaRPr lang="en-US"/>
          </a:p>
          <a:p>
            <a:endParaRPr lang="en-US"/>
          </a:p>
        </p:txBody>
      </p:sp>
      <p:grpSp>
        <p:nvGrpSpPr>
          <p:cNvPr id="13" name="Group 12">
            <a:extLst>
              <a:ext uri="{FF2B5EF4-FFF2-40B4-BE49-F238E27FC236}">
                <a16:creationId xmlns:a16="http://schemas.microsoft.com/office/drawing/2014/main" id="{9508E4AA-8D09-BAB8-1A7E-28715A442649}"/>
              </a:ext>
            </a:extLst>
          </p:cNvPr>
          <p:cNvGrpSpPr/>
          <p:nvPr/>
        </p:nvGrpSpPr>
        <p:grpSpPr>
          <a:xfrm>
            <a:off x="1035119" y="3006294"/>
            <a:ext cx="2605167" cy="2141037"/>
            <a:chOff x="1269035" y="3084266"/>
            <a:chExt cx="2605167" cy="2141037"/>
          </a:xfrm>
        </p:grpSpPr>
        <p:pic>
          <p:nvPicPr>
            <p:cNvPr id="4" name="Picture 3">
              <a:extLst>
                <a:ext uri="{FF2B5EF4-FFF2-40B4-BE49-F238E27FC236}">
                  <a16:creationId xmlns:a16="http://schemas.microsoft.com/office/drawing/2014/main" id="{59C5B4B2-4DF0-98A1-CD4D-288520B421DE}"/>
                </a:ext>
              </a:extLst>
            </p:cNvPr>
            <p:cNvPicPr>
              <a:picLocks noChangeAspect="1"/>
            </p:cNvPicPr>
            <p:nvPr/>
          </p:nvPicPr>
          <p:blipFill>
            <a:blip r:embed="rId3"/>
            <a:stretch>
              <a:fillRect/>
            </a:stretch>
          </p:blipFill>
          <p:spPr>
            <a:xfrm>
              <a:off x="1269035" y="3084266"/>
              <a:ext cx="2605167" cy="1735570"/>
            </a:xfrm>
            <a:prstGeom prst="rect">
              <a:avLst/>
            </a:prstGeom>
          </p:spPr>
        </p:pic>
        <p:sp>
          <p:nvSpPr>
            <p:cNvPr id="7" name="TextBox 6">
              <a:extLst>
                <a:ext uri="{FF2B5EF4-FFF2-40B4-BE49-F238E27FC236}">
                  <a16:creationId xmlns:a16="http://schemas.microsoft.com/office/drawing/2014/main" id="{02157342-4AE2-F660-5796-73480EDDE20E}"/>
                </a:ext>
              </a:extLst>
            </p:cNvPr>
            <p:cNvSpPr txBox="1"/>
            <p:nvPr/>
          </p:nvSpPr>
          <p:spPr>
            <a:xfrm>
              <a:off x="1269035" y="4855971"/>
              <a:ext cx="2605167" cy="369332"/>
            </a:xfrm>
            <a:prstGeom prst="rect">
              <a:avLst/>
            </a:prstGeom>
            <a:noFill/>
          </p:spPr>
          <p:txBody>
            <a:bodyPr wrap="square" rtlCol="0">
              <a:spAutoFit/>
            </a:bodyPr>
            <a:lstStyle/>
            <a:p>
              <a:pPr algn="ctr"/>
              <a:r>
                <a:rPr lang="en-US"/>
                <a:t>Cybersecurity Risks</a:t>
              </a:r>
            </a:p>
          </p:txBody>
        </p:sp>
      </p:grpSp>
      <p:grpSp>
        <p:nvGrpSpPr>
          <p:cNvPr id="12" name="Group 11">
            <a:extLst>
              <a:ext uri="{FF2B5EF4-FFF2-40B4-BE49-F238E27FC236}">
                <a16:creationId xmlns:a16="http://schemas.microsoft.com/office/drawing/2014/main" id="{C0ACCFB0-A797-470A-A021-DE3E1B9B114A}"/>
              </a:ext>
            </a:extLst>
          </p:cNvPr>
          <p:cNvGrpSpPr/>
          <p:nvPr/>
        </p:nvGrpSpPr>
        <p:grpSpPr>
          <a:xfrm>
            <a:off x="4557965" y="2950117"/>
            <a:ext cx="2605167" cy="2241958"/>
            <a:chOff x="4687743" y="3028089"/>
            <a:chExt cx="2605167" cy="2241958"/>
          </a:xfrm>
        </p:grpSpPr>
        <p:pic>
          <p:nvPicPr>
            <p:cNvPr id="5" name="Picture 4">
              <a:extLst>
                <a:ext uri="{FF2B5EF4-FFF2-40B4-BE49-F238E27FC236}">
                  <a16:creationId xmlns:a16="http://schemas.microsoft.com/office/drawing/2014/main" id="{CBA91104-DF88-F613-9538-F1C401911D3B}"/>
                </a:ext>
              </a:extLst>
            </p:cNvPr>
            <p:cNvPicPr>
              <a:picLocks noChangeAspect="1"/>
            </p:cNvPicPr>
            <p:nvPr/>
          </p:nvPicPr>
          <p:blipFill>
            <a:blip r:embed="rId4"/>
            <a:stretch>
              <a:fillRect/>
            </a:stretch>
          </p:blipFill>
          <p:spPr>
            <a:xfrm>
              <a:off x="4687743" y="3028089"/>
              <a:ext cx="2605167" cy="1847925"/>
            </a:xfrm>
            <a:prstGeom prst="rect">
              <a:avLst/>
            </a:prstGeom>
          </p:spPr>
        </p:pic>
        <p:sp>
          <p:nvSpPr>
            <p:cNvPr id="8" name="TextBox 7">
              <a:extLst>
                <a:ext uri="{FF2B5EF4-FFF2-40B4-BE49-F238E27FC236}">
                  <a16:creationId xmlns:a16="http://schemas.microsoft.com/office/drawing/2014/main" id="{A337E71C-F331-E988-59D0-2ED3F58E26AF}"/>
                </a:ext>
              </a:extLst>
            </p:cNvPr>
            <p:cNvSpPr txBox="1"/>
            <p:nvPr/>
          </p:nvSpPr>
          <p:spPr>
            <a:xfrm>
              <a:off x="4687743" y="4900715"/>
              <a:ext cx="2605167" cy="369332"/>
            </a:xfrm>
            <a:prstGeom prst="rect">
              <a:avLst/>
            </a:prstGeom>
            <a:noFill/>
          </p:spPr>
          <p:txBody>
            <a:bodyPr wrap="square" rtlCol="0">
              <a:spAutoFit/>
            </a:bodyPr>
            <a:lstStyle/>
            <a:p>
              <a:pPr algn="ctr"/>
              <a:r>
                <a:rPr lang="en-US"/>
                <a:t>Supply Chain Risks</a:t>
              </a:r>
            </a:p>
          </p:txBody>
        </p:sp>
      </p:grpSp>
      <p:grpSp>
        <p:nvGrpSpPr>
          <p:cNvPr id="11" name="Group 10">
            <a:extLst>
              <a:ext uri="{FF2B5EF4-FFF2-40B4-BE49-F238E27FC236}">
                <a16:creationId xmlns:a16="http://schemas.microsoft.com/office/drawing/2014/main" id="{51D7238C-729E-CADD-80F3-8D47E63D10D4}"/>
              </a:ext>
            </a:extLst>
          </p:cNvPr>
          <p:cNvGrpSpPr/>
          <p:nvPr/>
        </p:nvGrpSpPr>
        <p:grpSpPr>
          <a:xfrm>
            <a:off x="8080810" y="2925415"/>
            <a:ext cx="2795529" cy="3141959"/>
            <a:chOff x="8314726" y="3003387"/>
            <a:chExt cx="2795529" cy="3141959"/>
          </a:xfrm>
        </p:grpSpPr>
        <p:pic>
          <p:nvPicPr>
            <p:cNvPr id="6" name="Picture 5">
              <a:extLst>
                <a:ext uri="{FF2B5EF4-FFF2-40B4-BE49-F238E27FC236}">
                  <a16:creationId xmlns:a16="http://schemas.microsoft.com/office/drawing/2014/main" id="{CB8E8FCD-5EE3-67FA-D1BA-5943AA215BAD}"/>
                </a:ext>
              </a:extLst>
            </p:cNvPr>
            <p:cNvPicPr>
              <a:picLocks noChangeAspect="1"/>
            </p:cNvPicPr>
            <p:nvPr/>
          </p:nvPicPr>
          <p:blipFill>
            <a:blip r:embed="rId5"/>
            <a:stretch>
              <a:fillRect/>
            </a:stretch>
          </p:blipFill>
          <p:spPr>
            <a:xfrm>
              <a:off x="8409907" y="3003387"/>
              <a:ext cx="2605167" cy="1897328"/>
            </a:xfrm>
            <a:prstGeom prst="rect">
              <a:avLst/>
            </a:prstGeom>
          </p:spPr>
        </p:pic>
        <p:sp>
          <p:nvSpPr>
            <p:cNvPr id="9" name="TextBox 8">
              <a:extLst>
                <a:ext uri="{FF2B5EF4-FFF2-40B4-BE49-F238E27FC236}">
                  <a16:creationId xmlns:a16="http://schemas.microsoft.com/office/drawing/2014/main" id="{ECDC7DD0-9473-A5F7-1BE5-C4A1389628BC}"/>
                </a:ext>
              </a:extLst>
            </p:cNvPr>
            <p:cNvSpPr txBox="1"/>
            <p:nvPr/>
          </p:nvSpPr>
          <p:spPr>
            <a:xfrm>
              <a:off x="8314726" y="4945017"/>
              <a:ext cx="2795529" cy="1200329"/>
            </a:xfrm>
            <a:prstGeom prst="rect">
              <a:avLst/>
            </a:prstGeom>
            <a:noFill/>
          </p:spPr>
          <p:txBody>
            <a:bodyPr wrap="square" rtlCol="0">
              <a:spAutoFit/>
            </a:bodyPr>
            <a:lstStyle/>
            <a:p>
              <a:pPr algn="ctr"/>
              <a:r>
                <a:rPr lang="en-US"/>
                <a:t>Increased costs of software development, operations, and maintenance</a:t>
              </a:r>
            </a:p>
          </p:txBody>
        </p:sp>
      </p:grpSp>
      <p:sp>
        <p:nvSpPr>
          <p:cNvPr id="10" name="TextBox 9">
            <a:extLst>
              <a:ext uri="{FF2B5EF4-FFF2-40B4-BE49-F238E27FC236}">
                <a16:creationId xmlns:a16="http://schemas.microsoft.com/office/drawing/2014/main" id="{DE79C134-B3FD-3BC7-F458-1CC5390D961B}"/>
              </a:ext>
            </a:extLst>
          </p:cNvPr>
          <p:cNvSpPr txBox="1"/>
          <p:nvPr/>
        </p:nvSpPr>
        <p:spPr>
          <a:xfrm>
            <a:off x="1181325" y="5604776"/>
            <a:ext cx="6899485" cy="70788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nchor="ctr">
            <a:spAutoFit/>
          </a:bodyPr>
          <a:lstStyle/>
          <a:p>
            <a:pPr algn="ctr"/>
            <a:r>
              <a:rPr lang="en-US" sz="2000" dirty="0"/>
              <a:t>Supply Chain transparency can greatly address the issues highlighted above</a:t>
            </a:r>
          </a:p>
        </p:txBody>
      </p:sp>
    </p:spTree>
    <p:extLst>
      <p:ext uri="{BB962C8B-B14F-4D97-AF65-F5344CB8AC3E}">
        <p14:creationId xmlns:p14="http://schemas.microsoft.com/office/powerpoint/2010/main" val="317558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5E0E9F-3F87-54B4-E83D-206E913C2078}"/>
              </a:ext>
            </a:extLst>
          </p:cNvPr>
          <p:cNvSpPr>
            <a:spLocks noGrp="1"/>
          </p:cNvSpPr>
          <p:nvPr>
            <p:ph type="title"/>
          </p:nvPr>
        </p:nvSpPr>
        <p:spPr>
          <a:xfrm>
            <a:off x="925220" y="2614497"/>
            <a:ext cx="4838270" cy="1782383"/>
          </a:xfrm>
        </p:spPr>
        <p:txBody>
          <a:bodyPr/>
          <a:lstStyle/>
          <a:p>
            <a:r>
              <a:rPr lang="en-US"/>
              <a:t>What is SBOM?</a:t>
            </a:r>
          </a:p>
        </p:txBody>
      </p:sp>
      <p:sp>
        <p:nvSpPr>
          <p:cNvPr id="3" name="TextBox 2">
            <a:extLst>
              <a:ext uri="{FF2B5EF4-FFF2-40B4-BE49-F238E27FC236}">
                <a16:creationId xmlns:a16="http://schemas.microsoft.com/office/drawing/2014/main" id="{FE708E96-CA56-4EC3-C115-242ECD4E04E0}"/>
              </a:ext>
            </a:extLst>
          </p:cNvPr>
          <p:cNvSpPr txBox="1"/>
          <p:nvPr/>
        </p:nvSpPr>
        <p:spPr>
          <a:xfrm>
            <a:off x="6087623" y="1104964"/>
            <a:ext cx="5433848" cy="4331544"/>
          </a:xfrm>
          <a:prstGeom prst="rect">
            <a:avLst/>
          </a:prstGeom>
        </p:spPr>
        <p:txBody>
          <a:bodyPr vert="horz" lIns="91440" tIns="45720" rIns="91440" bIns="45720" rtlCol="0">
            <a:normAutofit/>
          </a:bodyPr>
          <a:lstStyle/>
          <a:p>
            <a:pPr marL="228600" indent="-228600">
              <a:lnSpc>
                <a:spcPct val="90000"/>
              </a:lnSpc>
              <a:spcBef>
                <a:spcPts val="1000"/>
              </a:spcBef>
              <a:buClr>
                <a:schemeClr val="accent2"/>
              </a:buClr>
              <a:buFont typeface="IntelOne Display Regular" panose="020B0503020203020204" pitchFamily="34" charset="0"/>
              <a:buChar char="•"/>
            </a:pPr>
            <a:r>
              <a:rPr lang="en-US" sz="2200">
                <a:solidFill>
                  <a:srgbClr val="FFFFFF"/>
                </a:solidFill>
              </a:rPr>
              <a:t>SBOM – Software Bill of Materials</a:t>
            </a:r>
          </a:p>
          <a:p>
            <a:pPr marL="228600" indent="-228600">
              <a:lnSpc>
                <a:spcPct val="90000"/>
              </a:lnSpc>
              <a:spcBef>
                <a:spcPts val="1000"/>
              </a:spcBef>
              <a:buClr>
                <a:schemeClr val="accent2"/>
              </a:buClr>
              <a:buFont typeface="IntelOne Display Regular" panose="020B0503020203020204" pitchFamily="34" charset="0"/>
              <a:buChar char="•"/>
            </a:pPr>
            <a:endParaRPr lang="en-US" sz="2200">
              <a:solidFill>
                <a:srgbClr val="FFFFFF"/>
              </a:solidFill>
            </a:endParaRPr>
          </a:p>
          <a:p>
            <a:pPr marL="228600" indent="-228600">
              <a:lnSpc>
                <a:spcPct val="90000"/>
              </a:lnSpc>
              <a:spcBef>
                <a:spcPts val="1000"/>
              </a:spcBef>
              <a:buClr>
                <a:schemeClr val="accent2"/>
              </a:buClr>
              <a:buFont typeface="IntelOne Display Regular" panose="020B0503020203020204" pitchFamily="34" charset="0"/>
              <a:buChar char="•"/>
            </a:pPr>
            <a:r>
              <a:rPr lang="en-US" sz="2200">
                <a:solidFill>
                  <a:srgbClr val="FFFFFF"/>
                </a:solidFill>
              </a:rPr>
              <a:t>An SBOM is a formal, machine-readable inventory of software Components and Dependencies, information about those Components, and their relationships*</a:t>
            </a:r>
          </a:p>
          <a:p>
            <a:pPr marL="228600" indent="-228600">
              <a:lnSpc>
                <a:spcPct val="90000"/>
              </a:lnSpc>
              <a:spcBef>
                <a:spcPts val="1000"/>
              </a:spcBef>
              <a:buClr>
                <a:schemeClr val="accent2"/>
              </a:buClr>
              <a:buFont typeface="IntelOne Display Regular" panose="020B0503020203020204" pitchFamily="34" charset="0"/>
              <a:buChar char="•"/>
            </a:pPr>
            <a:endParaRPr lang="en-US" sz="2400" b="0" i="0" kern="1200">
              <a:solidFill>
                <a:srgbClr val="FFFFFF"/>
              </a:solidFill>
              <a:latin typeface="+mn-lt"/>
              <a:ea typeface="+mn-ea"/>
              <a:cs typeface="+mn-cs"/>
            </a:endParaRPr>
          </a:p>
          <a:p>
            <a:pPr marL="228600" indent="-228600">
              <a:lnSpc>
                <a:spcPct val="90000"/>
              </a:lnSpc>
              <a:spcBef>
                <a:spcPts val="1000"/>
              </a:spcBef>
              <a:buClr>
                <a:schemeClr val="accent2"/>
              </a:buClr>
              <a:buFont typeface="IntelOne Display Regular" panose="020B0503020203020204" pitchFamily="34" charset="0"/>
              <a:buChar char="•"/>
            </a:pPr>
            <a:r>
              <a:rPr lang="en-US" sz="2400" b="0" i="0" kern="1200">
                <a:solidFill>
                  <a:srgbClr val="FFFFFF"/>
                </a:solidFill>
                <a:latin typeface="+mn-lt"/>
                <a:ea typeface="+mn-ea"/>
                <a:cs typeface="+mn-cs"/>
              </a:rPr>
              <a:t>SBOM is a way to achieve software supply chain transparency</a:t>
            </a:r>
          </a:p>
          <a:p>
            <a:pPr marL="228600" indent="-228600">
              <a:lnSpc>
                <a:spcPct val="90000"/>
              </a:lnSpc>
              <a:spcBef>
                <a:spcPts val="1000"/>
              </a:spcBef>
              <a:buClr>
                <a:schemeClr val="accent2"/>
              </a:buClr>
              <a:buFont typeface="IntelOne Display Regular" panose="020B0503020203020204" pitchFamily="34" charset="0"/>
              <a:buChar char="•"/>
            </a:pPr>
            <a:endParaRPr lang="en-US" sz="2200">
              <a:solidFill>
                <a:srgbClr val="FFFFFF"/>
              </a:solidFill>
            </a:endParaRPr>
          </a:p>
          <a:p>
            <a:pPr marL="228600" indent="-228600">
              <a:lnSpc>
                <a:spcPct val="90000"/>
              </a:lnSpc>
              <a:spcBef>
                <a:spcPts val="1000"/>
              </a:spcBef>
              <a:buClr>
                <a:schemeClr val="accent2"/>
              </a:buClr>
              <a:buFont typeface="IntelOne Display Regular" panose="020B0503020203020204" pitchFamily="34" charset="0"/>
              <a:buChar char="•"/>
            </a:pPr>
            <a:endParaRPr lang="en-US" sz="2200">
              <a:solidFill>
                <a:srgbClr val="FFFFFF"/>
              </a:solidFill>
            </a:endParaRPr>
          </a:p>
        </p:txBody>
      </p:sp>
      <p:sp>
        <p:nvSpPr>
          <p:cNvPr id="2" name="TextBox 1">
            <a:extLst>
              <a:ext uri="{FF2B5EF4-FFF2-40B4-BE49-F238E27FC236}">
                <a16:creationId xmlns:a16="http://schemas.microsoft.com/office/drawing/2014/main" id="{4A4F2F9F-9456-74A3-D78B-379161E4B99D}"/>
              </a:ext>
            </a:extLst>
          </p:cNvPr>
          <p:cNvSpPr txBox="1"/>
          <p:nvPr/>
        </p:nvSpPr>
        <p:spPr>
          <a:xfrm>
            <a:off x="6087623" y="596089"/>
            <a:ext cx="5433848" cy="1118706"/>
          </a:xfrm>
          <a:prstGeom prst="rect">
            <a:avLst/>
          </a:prstGeom>
        </p:spPr>
        <p:txBody>
          <a:bodyPr vert="horz" lIns="91440" tIns="45720" rIns="91440" bIns="45720" rtlCol="0" anchor="ctr" anchorCtr="0">
            <a:normAutofit/>
          </a:bodyPr>
          <a:lstStyle/>
          <a:p>
            <a:pPr>
              <a:lnSpc>
                <a:spcPct val="90000"/>
              </a:lnSpc>
              <a:spcBef>
                <a:spcPts val="1000"/>
              </a:spcBef>
              <a:buClr>
                <a:schemeClr val="accent2"/>
              </a:buClr>
            </a:pPr>
            <a:endParaRPr lang="en-US" sz="2700" b="0" i="0" kern="1200">
              <a:solidFill>
                <a:srgbClr val="FFFFFF"/>
              </a:solidFill>
              <a:latin typeface="+mn-lt"/>
              <a:ea typeface="+mn-ea"/>
              <a:cs typeface="+mn-cs"/>
            </a:endParaRPr>
          </a:p>
        </p:txBody>
      </p:sp>
      <p:sp>
        <p:nvSpPr>
          <p:cNvPr id="6" name="TextBox 5">
            <a:extLst>
              <a:ext uri="{FF2B5EF4-FFF2-40B4-BE49-F238E27FC236}">
                <a16:creationId xmlns:a16="http://schemas.microsoft.com/office/drawing/2014/main" id="{C5C989F1-A870-7BA8-00EA-F03A044160E1}"/>
              </a:ext>
            </a:extLst>
          </p:cNvPr>
          <p:cNvSpPr txBox="1"/>
          <p:nvPr/>
        </p:nvSpPr>
        <p:spPr>
          <a:xfrm>
            <a:off x="6282564" y="5858093"/>
            <a:ext cx="5462870" cy="646331"/>
          </a:xfrm>
          <a:prstGeom prst="rect">
            <a:avLst/>
          </a:prstGeom>
          <a:noFill/>
        </p:spPr>
        <p:txBody>
          <a:bodyPr wrap="square" rtlCol="0">
            <a:spAutoFit/>
          </a:bodyPr>
          <a:lstStyle/>
          <a:p>
            <a:r>
              <a:rPr lang="en-US" sz="1200" i="1">
                <a:solidFill>
                  <a:srgbClr val="FFFFFF"/>
                </a:solidFill>
              </a:rPr>
              <a:t>*Source: </a:t>
            </a:r>
            <a:r>
              <a:rPr lang="en-US" sz="1200" i="1">
                <a:solidFill>
                  <a:srgbClr val="FFFFFF"/>
                </a:solidFill>
                <a:hlinkClick r:id="rId3">
                  <a:extLst>
                    <a:ext uri="{A12FA001-AC4F-418D-AE19-62706E023703}">
                      <ahyp:hlinkClr xmlns:ahyp="http://schemas.microsoft.com/office/drawing/2018/hyperlinkcolor" val="tx"/>
                    </a:ext>
                  </a:extLst>
                </a:hlinkClick>
              </a:rPr>
              <a:t>Framing Software Component Transparency: Establishing a Common Software Bill of Materials (SBOM)</a:t>
            </a:r>
            <a:r>
              <a:rPr lang="en-US" sz="1200" i="1">
                <a:solidFill>
                  <a:srgbClr val="FFFFFF"/>
                </a:solidFill>
              </a:rPr>
              <a:t>	</a:t>
            </a:r>
          </a:p>
          <a:p>
            <a:endParaRPr lang="en-US" sz="1200"/>
          </a:p>
        </p:txBody>
      </p:sp>
    </p:spTree>
    <p:extLst>
      <p:ext uri="{BB962C8B-B14F-4D97-AF65-F5344CB8AC3E}">
        <p14:creationId xmlns:p14="http://schemas.microsoft.com/office/powerpoint/2010/main" val="372957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A4048-63B5-EFB5-9F0E-691C242A2274}"/>
              </a:ext>
            </a:extLst>
          </p:cNvPr>
          <p:cNvSpPr>
            <a:spLocks noGrp="1"/>
          </p:cNvSpPr>
          <p:nvPr>
            <p:ph type="title"/>
          </p:nvPr>
        </p:nvSpPr>
        <p:spPr>
          <a:xfrm>
            <a:off x="817307" y="1828800"/>
            <a:ext cx="10557387" cy="3200400"/>
          </a:xfrm>
        </p:spPr>
        <p:txBody>
          <a:bodyPr anchor="ctr">
            <a:normAutofit/>
          </a:bodyPr>
          <a:lstStyle/>
          <a:p>
            <a:r>
              <a:rPr lang="en-US" dirty="0"/>
              <a:t>SBOM Example</a:t>
            </a:r>
            <a:br>
              <a:rPr lang="en-US" dirty="0"/>
            </a:br>
            <a:r>
              <a:rPr lang="en-US" i="1" dirty="0"/>
              <a:t>(Open SBOM Example File)</a:t>
            </a:r>
          </a:p>
        </p:txBody>
      </p:sp>
    </p:spTree>
    <p:extLst>
      <p:ext uri="{BB962C8B-B14F-4D97-AF65-F5344CB8AC3E}">
        <p14:creationId xmlns:p14="http://schemas.microsoft.com/office/powerpoint/2010/main" val="59043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E7ED2-A48B-ACDF-5BB1-D13BB5BA6F23}"/>
              </a:ext>
            </a:extLst>
          </p:cNvPr>
          <p:cNvSpPr>
            <a:spLocks noGrp="1"/>
          </p:cNvSpPr>
          <p:nvPr>
            <p:ph type="title"/>
          </p:nvPr>
        </p:nvSpPr>
        <p:spPr/>
        <p:txBody>
          <a:bodyPr/>
          <a:lstStyle/>
          <a:p>
            <a:r>
              <a:rPr lang="en-US"/>
              <a:t>Why is SBOM Important Now? </a:t>
            </a:r>
          </a:p>
        </p:txBody>
      </p:sp>
      <p:sp>
        <p:nvSpPr>
          <p:cNvPr id="4" name="Content Placeholder 3">
            <a:extLst>
              <a:ext uri="{FF2B5EF4-FFF2-40B4-BE49-F238E27FC236}">
                <a16:creationId xmlns:a16="http://schemas.microsoft.com/office/drawing/2014/main" id="{E61EED60-0311-9059-9338-E1A542B287F3}"/>
              </a:ext>
            </a:extLst>
          </p:cNvPr>
          <p:cNvSpPr>
            <a:spLocks noGrp="1"/>
          </p:cNvSpPr>
          <p:nvPr>
            <p:ph idx="1"/>
          </p:nvPr>
        </p:nvSpPr>
        <p:spPr>
          <a:xfrm>
            <a:off x="381000" y="998060"/>
            <a:ext cx="10891205" cy="4601628"/>
          </a:xfrm>
        </p:spPr>
        <p:txBody>
          <a:bodyPr>
            <a:normAutofit/>
          </a:bodyPr>
          <a:lstStyle/>
          <a:p>
            <a:r>
              <a:rPr lang="en-US" sz="1700" dirty="0"/>
              <a:t>United States Presidential Executive Order 14028, “</a:t>
            </a:r>
            <a:r>
              <a:rPr lang="en-US" sz="1700" i="1" dirty="0"/>
              <a:t>Improving the Nation’s Cybersecurity</a:t>
            </a:r>
            <a:r>
              <a:rPr lang="en-US" sz="1700" dirty="0"/>
              <a:t>” was passed on May 12</a:t>
            </a:r>
            <a:r>
              <a:rPr lang="en-US" sz="1700" baseline="30000" dirty="0"/>
              <a:t>th</a:t>
            </a:r>
            <a:r>
              <a:rPr lang="en-US" sz="1700" dirty="0"/>
              <a:t> 2021.</a:t>
            </a:r>
          </a:p>
          <a:p>
            <a:pPr lvl="1"/>
            <a:r>
              <a:rPr lang="en-US" sz="1600" dirty="0">
                <a:hlinkClick r:id="rId3"/>
              </a:rPr>
              <a:t>https://www.federalregister.gov/documents/2021/05/17/2021-10460/improving-the-nations-cybersecurity</a:t>
            </a:r>
            <a:endParaRPr lang="en-US" sz="1600" dirty="0"/>
          </a:p>
          <a:p>
            <a:endParaRPr lang="en-US" sz="1700" dirty="0"/>
          </a:p>
          <a:p>
            <a:r>
              <a:rPr lang="en-US" sz="1700" dirty="0"/>
              <a:t>Section 4 of the Executive Order , “</a:t>
            </a:r>
            <a:r>
              <a:rPr lang="en-US" sz="1700" i="1" dirty="0"/>
              <a:t>Enhancing Software Supply Chain Security”,  outlines providing the purchaser of the software with an SBOM as one of the requirements for transparency of the supply chain.</a:t>
            </a:r>
          </a:p>
          <a:p>
            <a:endParaRPr lang="en-US" sz="1700" i="1" dirty="0"/>
          </a:p>
          <a:p>
            <a:r>
              <a:rPr lang="en-US" sz="1700" i="1" dirty="0"/>
              <a:t>Please find the brief definition and intent of SBOM in the executive order here:</a:t>
            </a:r>
          </a:p>
          <a:p>
            <a:pPr lvl="1"/>
            <a:r>
              <a:rPr lang="en-US" sz="1700" b="0" i="0" dirty="0">
                <a:solidFill>
                  <a:srgbClr val="333333"/>
                </a:solidFill>
                <a:effectLst/>
                <a:latin typeface="ParagraphSymbols"/>
                <a:hlinkClick r:id="rId4"/>
              </a:rPr>
              <a:t>https://www.federalregister.gov/d/2021-10460/p-153</a:t>
            </a:r>
            <a:endParaRPr lang="en-US" sz="1700" b="0" i="0" dirty="0">
              <a:solidFill>
                <a:srgbClr val="333333"/>
              </a:solidFill>
              <a:effectLst/>
              <a:latin typeface="ParagraphSymbols"/>
            </a:endParaRPr>
          </a:p>
          <a:p>
            <a:endParaRPr lang="en-US" sz="1700" dirty="0">
              <a:solidFill>
                <a:srgbClr val="333333"/>
              </a:solidFill>
              <a:latin typeface="ParagraphSymbols"/>
            </a:endParaRPr>
          </a:p>
          <a:p>
            <a:r>
              <a:rPr lang="en-US" sz="1700" dirty="0"/>
              <a:t>Federal Government agencies have started requiring SBOMs from their software vendors.</a:t>
            </a:r>
          </a:p>
          <a:p>
            <a:pPr lvl="1"/>
            <a:r>
              <a:rPr lang="en-US" sz="1700" dirty="0">
                <a:hlinkClick r:id="rId5"/>
              </a:rPr>
              <a:t>https://www.fda.gov/media/173516/download</a:t>
            </a:r>
            <a:endParaRPr lang="en-US" sz="1700" dirty="0"/>
          </a:p>
          <a:p>
            <a:pPr lvl="1"/>
            <a:r>
              <a:rPr lang="en-US" sz="1700" dirty="0">
                <a:hlinkClick r:id="rId6"/>
              </a:rPr>
              <a:t>https://api.army.mil/e2/c/downloads/2024/10/17/4072ab1e/asaalt-software-bill-of-materials-policy-signed.pdf</a:t>
            </a:r>
            <a:endParaRPr lang="en-US" sz="1700" dirty="0"/>
          </a:p>
          <a:p>
            <a:pPr lvl="1"/>
            <a:endParaRPr lang="en-US" sz="1700" dirty="0"/>
          </a:p>
          <a:p>
            <a:endParaRPr lang="en-US" i="1" dirty="0"/>
          </a:p>
          <a:p>
            <a:pPr marL="457200" lvl="1" indent="0">
              <a:buNone/>
            </a:pPr>
            <a:endParaRPr lang="en-US" dirty="0"/>
          </a:p>
          <a:p>
            <a:endParaRPr lang="en-US" dirty="0"/>
          </a:p>
        </p:txBody>
      </p:sp>
      <p:sp>
        <p:nvSpPr>
          <p:cNvPr id="9" name="TextBox 8">
            <a:extLst>
              <a:ext uri="{FF2B5EF4-FFF2-40B4-BE49-F238E27FC236}">
                <a16:creationId xmlns:a16="http://schemas.microsoft.com/office/drawing/2014/main" id="{0C009B2E-D98A-5B12-9122-8D1CF91F4277}"/>
              </a:ext>
            </a:extLst>
          </p:cNvPr>
          <p:cNvSpPr txBox="1"/>
          <p:nvPr/>
        </p:nvSpPr>
        <p:spPr>
          <a:xfrm>
            <a:off x="265472" y="5680609"/>
            <a:ext cx="11087654" cy="646331"/>
          </a:xfrm>
          <a:prstGeom prst="rect">
            <a:avLst/>
          </a:prstGeom>
          <a:solidFill>
            <a:srgbClr val="8F5DA2"/>
          </a:solidFill>
          <a:ln>
            <a:solidFill>
              <a:srgbClr val="860000"/>
            </a:solidFill>
          </a:ln>
        </p:spPr>
        <p:txBody>
          <a:bodyPr wrap="square" rtlCol="0">
            <a:spAutoFit/>
          </a:bodyPr>
          <a:lstStyle/>
          <a:p>
            <a:pPr algn="ctr"/>
            <a:r>
              <a:rPr lang="en-US" dirty="0"/>
              <a:t>Intel’s customers who supply Intel SOC based products are requesting SBOMs for Intel software/firmware that accompanies Intel SOCs.</a:t>
            </a:r>
          </a:p>
        </p:txBody>
      </p:sp>
    </p:spTree>
    <p:extLst>
      <p:ext uri="{BB962C8B-B14F-4D97-AF65-F5344CB8AC3E}">
        <p14:creationId xmlns:p14="http://schemas.microsoft.com/office/powerpoint/2010/main" val="365096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5D2C-A5CF-0CCE-5A5D-CFFD59F9089B}"/>
              </a:ext>
            </a:extLst>
          </p:cNvPr>
          <p:cNvSpPr>
            <a:spLocks noGrp="1"/>
          </p:cNvSpPr>
          <p:nvPr>
            <p:ph type="title"/>
          </p:nvPr>
        </p:nvSpPr>
        <p:spPr/>
        <p:txBody>
          <a:bodyPr/>
          <a:lstStyle/>
          <a:p>
            <a:r>
              <a:rPr lang="en-US" dirty="0"/>
              <a:t>SBOM Types:</a:t>
            </a:r>
          </a:p>
        </p:txBody>
      </p:sp>
      <p:graphicFrame>
        <p:nvGraphicFramePr>
          <p:cNvPr id="3" name="Table 2">
            <a:extLst>
              <a:ext uri="{FF2B5EF4-FFF2-40B4-BE49-F238E27FC236}">
                <a16:creationId xmlns:a16="http://schemas.microsoft.com/office/drawing/2014/main" id="{B1542434-FD42-9602-5EED-1614687F769C}"/>
              </a:ext>
            </a:extLst>
          </p:cNvPr>
          <p:cNvGraphicFramePr>
            <a:graphicFrameLocks noGrp="1"/>
          </p:cNvGraphicFramePr>
          <p:nvPr>
            <p:extLst>
              <p:ext uri="{D42A27DB-BD31-4B8C-83A1-F6EECF244321}">
                <p14:modId xmlns:p14="http://schemas.microsoft.com/office/powerpoint/2010/main" val="3142072513"/>
              </p:ext>
            </p:extLst>
          </p:nvPr>
        </p:nvGraphicFramePr>
        <p:xfrm>
          <a:off x="1518506" y="923309"/>
          <a:ext cx="9680537" cy="5382370"/>
        </p:xfrm>
        <a:graphic>
          <a:graphicData uri="http://schemas.openxmlformats.org/drawingml/2006/table">
            <a:tbl>
              <a:tblPr firstRow="1" bandRow="1">
                <a:tableStyleId>{5C22544A-7EE6-4342-B048-85BDC9FD1C3A}</a:tableStyleId>
              </a:tblPr>
              <a:tblGrid>
                <a:gridCol w="1846863">
                  <a:extLst>
                    <a:ext uri="{9D8B030D-6E8A-4147-A177-3AD203B41FA5}">
                      <a16:colId xmlns:a16="http://schemas.microsoft.com/office/drawing/2014/main" val="3858502067"/>
                    </a:ext>
                  </a:extLst>
                </a:gridCol>
                <a:gridCol w="7833674">
                  <a:extLst>
                    <a:ext uri="{9D8B030D-6E8A-4147-A177-3AD203B41FA5}">
                      <a16:colId xmlns:a16="http://schemas.microsoft.com/office/drawing/2014/main" val="327084155"/>
                    </a:ext>
                  </a:extLst>
                </a:gridCol>
              </a:tblGrid>
              <a:tr h="387824">
                <a:tc>
                  <a:txBody>
                    <a:bodyPr/>
                    <a:lstStyle/>
                    <a:p>
                      <a:r>
                        <a:rPr lang="en-US" sz="1100" dirty="0"/>
                        <a:t>SBOM Type</a:t>
                      </a:r>
                    </a:p>
                  </a:txBody>
                  <a:tcPr/>
                </a:tc>
                <a:tc>
                  <a:txBody>
                    <a:bodyPr/>
                    <a:lstStyle/>
                    <a:p>
                      <a:r>
                        <a:rPr lang="en-US" sz="1100" dirty="0"/>
                        <a:t>Definition</a:t>
                      </a:r>
                    </a:p>
                  </a:txBody>
                  <a:tcPr/>
                </a:tc>
                <a:extLst>
                  <a:ext uri="{0D108BD9-81ED-4DB2-BD59-A6C34878D82A}">
                    <a16:rowId xmlns:a16="http://schemas.microsoft.com/office/drawing/2014/main" val="917369725"/>
                  </a:ext>
                </a:extLst>
              </a:tr>
              <a:tr h="795741">
                <a:tc>
                  <a:txBody>
                    <a:bodyPr/>
                    <a:lstStyle/>
                    <a:p>
                      <a:pPr algn="ctr"/>
                      <a:r>
                        <a:rPr lang="en-US" sz="1100" b="1" dirty="0"/>
                        <a:t>Design</a:t>
                      </a:r>
                    </a:p>
                  </a:txBody>
                  <a:tcPr anchor="ctr"/>
                </a:tc>
                <a:tc>
                  <a:txBody>
                    <a:bodyPr/>
                    <a:lstStyle/>
                    <a:p>
                      <a:r>
                        <a:rPr lang="en-US" sz="1100" b="1" dirty="0"/>
                        <a:t>SBOM of intended, planned software product</a:t>
                      </a:r>
                    </a:p>
                    <a:p>
                      <a:r>
                        <a:rPr lang="en-US" sz="1100" b="1" dirty="0"/>
                        <a:t>Some of the components may still be unknown</a:t>
                      </a:r>
                    </a:p>
                  </a:txBody>
                  <a:tcPr anchor="ctr"/>
                </a:tc>
                <a:extLst>
                  <a:ext uri="{0D108BD9-81ED-4DB2-BD59-A6C34878D82A}">
                    <a16:rowId xmlns:a16="http://schemas.microsoft.com/office/drawing/2014/main" val="2789177915"/>
                  </a:ext>
                </a:extLst>
              </a:tr>
              <a:tr h="887268">
                <a:tc>
                  <a:txBody>
                    <a:bodyPr/>
                    <a:lstStyle/>
                    <a:p>
                      <a:pPr algn="ctr"/>
                      <a:r>
                        <a:rPr lang="en-US" sz="1100" b="1" dirty="0"/>
                        <a:t>Source</a:t>
                      </a:r>
                    </a:p>
                  </a:txBody>
                  <a:tcPr anchor="ctr"/>
                </a:tc>
                <a:tc>
                  <a:txBody>
                    <a:bodyPr/>
                    <a:lstStyle/>
                    <a:p>
                      <a:r>
                        <a:rPr lang="en-US" sz="1100" b="1" dirty="0"/>
                        <a:t>SBOM created directly from the development environment</a:t>
                      </a:r>
                    </a:p>
                    <a:p>
                      <a:r>
                        <a:rPr lang="en-US" sz="1100" b="1" dirty="0"/>
                        <a:t>Includes analysis of source files, included dependencies used to build the product. </a:t>
                      </a:r>
                    </a:p>
                  </a:txBody>
                  <a:tcPr anchor="ctr"/>
                </a:tc>
                <a:extLst>
                  <a:ext uri="{0D108BD9-81ED-4DB2-BD59-A6C34878D82A}">
                    <a16:rowId xmlns:a16="http://schemas.microsoft.com/office/drawing/2014/main" val="1575255333"/>
                  </a:ext>
                </a:extLst>
              </a:tr>
              <a:tr h="897127">
                <a:tc>
                  <a:txBody>
                    <a:bodyPr/>
                    <a:lstStyle/>
                    <a:p>
                      <a:pPr algn="ctr"/>
                      <a:r>
                        <a:rPr lang="en-US" sz="1100" b="1" dirty="0"/>
                        <a:t>Build</a:t>
                      </a:r>
                    </a:p>
                  </a:txBody>
                  <a:tcPr anchor="ctr"/>
                </a:tc>
                <a:tc>
                  <a:txBody>
                    <a:bodyPr/>
                    <a:lstStyle/>
                    <a:p>
                      <a:r>
                        <a:rPr lang="en-US" sz="1100" b="1" dirty="0"/>
                        <a:t>SBOM generated as part of the process of building the software</a:t>
                      </a:r>
                    </a:p>
                    <a:p>
                      <a:r>
                        <a:rPr lang="en-US" sz="1100" b="1" dirty="0"/>
                        <a:t>Includes analysis of source files, dependencies, build process ephemeral data, built components and other SBOMs.</a:t>
                      </a:r>
                    </a:p>
                  </a:txBody>
                  <a:tcPr anchor="ctr"/>
                </a:tc>
                <a:extLst>
                  <a:ext uri="{0D108BD9-81ED-4DB2-BD59-A6C34878D82A}">
                    <a16:rowId xmlns:a16="http://schemas.microsoft.com/office/drawing/2014/main" val="294719825"/>
                  </a:ext>
                </a:extLst>
              </a:tr>
              <a:tr h="847834">
                <a:tc>
                  <a:txBody>
                    <a:bodyPr/>
                    <a:lstStyle/>
                    <a:p>
                      <a:pPr algn="ctr"/>
                      <a:r>
                        <a:rPr lang="en-US" sz="1100" b="1" dirty="0"/>
                        <a:t>Analyzed</a:t>
                      </a:r>
                    </a:p>
                  </a:txBody>
                  <a:tcPr anchor="ctr"/>
                </a:tc>
                <a:tc>
                  <a:txBody>
                    <a:bodyPr/>
                    <a:lstStyle/>
                    <a:p>
                      <a:r>
                        <a:rPr lang="en-US" sz="1100" b="1" dirty="0"/>
                        <a:t>SBOM generated through analysis of artifacts generated after software is built.</a:t>
                      </a:r>
                    </a:p>
                    <a:p>
                      <a:r>
                        <a:rPr lang="en-US" sz="1100" b="1" dirty="0"/>
                        <a:t>Ex: executables, packages, containers, and virtual machine images etc.</a:t>
                      </a:r>
                    </a:p>
                  </a:txBody>
                  <a:tcPr anchor="ctr"/>
                </a:tc>
                <a:extLst>
                  <a:ext uri="{0D108BD9-81ED-4DB2-BD59-A6C34878D82A}">
                    <a16:rowId xmlns:a16="http://schemas.microsoft.com/office/drawing/2014/main" val="3637470377"/>
                  </a:ext>
                </a:extLst>
              </a:tr>
              <a:tr h="972216">
                <a:tc>
                  <a:txBody>
                    <a:bodyPr/>
                    <a:lstStyle/>
                    <a:p>
                      <a:pPr algn="ctr"/>
                      <a:r>
                        <a:rPr lang="en-US" sz="1100" b="1" dirty="0"/>
                        <a:t>Deployed</a:t>
                      </a:r>
                    </a:p>
                  </a:txBody>
                  <a:tcPr anchor="ctr"/>
                </a:tc>
                <a:tc>
                  <a:txBody>
                    <a:bodyPr/>
                    <a:lstStyle/>
                    <a:p>
                      <a:r>
                        <a:rPr lang="en-US" sz="1100" b="1" dirty="0"/>
                        <a:t>SBOM provides an inventory of software that is present on a system. </a:t>
                      </a:r>
                    </a:p>
                    <a:p>
                      <a:r>
                        <a:rPr lang="en-US" sz="1100" b="1" dirty="0"/>
                        <a:t>This may be:</a:t>
                      </a:r>
                    </a:p>
                    <a:p>
                      <a:pPr marL="171450" indent="-171450">
                        <a:buFont typeface="Arial" panose="020B0604020202020204" pitchFamily="34" charset="0"/>
                        <a:buChar char="•"/>
                      </a:pPr>
                      <a:r>
                        <a:rPr lang="en-US" sz="1100" b="1" dirty="0"/>
                        <a:t>An assembly of other SBOMs </a:t>
                      </a:r>
                    </a:p>
                    <a:p>
                      <a:pPr marL="171450" indent="-171450">
                        <a:buFont typeface="Arial" panose="020B0604020202020204" pitchFamily="34" charset="0"/>
                        <a:buChar char="•"/>
                      </a:pPr>
                      <a:r>
                        <a:rPr lang="en-US" sz="1100" b="1" dirty="0"/>
                        <a:t>Analysis of configuration options</a:t>
                      </a:r>
                    </a:p>
                    <a:p>
                      <a:pPr marL="171450" indent="-171450">
                        <a:buFont typeface="Arial" panose="020B0604020202020204" pitchFamily="34" charset="0"/>
                        <a:buChar char="•"/>
                      </a:pPr>
                      <a:r>
                        <a:rPr lang="en-US" sz="1100" b="1" dirty="0"/>
                        <a:t>Examination of execution behavior in a simulated or deployment environment</a:t>
                      </a:r>
                    </a:p>
                  </a:txBody>
                  <a:tcPr anchor="ctr"/>
                </a:tc>
                <a:extLst>
                  <a:ext uri="{0D108BD9-81ED-4DB2-BD59-A6C34878D82A}">
                    <a16:rowId xmlns:a16="http://schemas.microsoft.com/office/drawing/2014/main" val="2786367460"/>
                  </a:ext>
                </a:extLst>
              </a:tr>
              <a:tr h="387824">
                <a:tc>
                  <a:txBody>
                    <a:bodyPr/>
                    <a:lstStyle/>
                    <a:p>
                      <a:pPr algn="ctr"/>
                      <a:r>
                        <a:rPr lang="en-US" sz="1100" b="1" dirty="0"/>
                        <a:t>Runtime</a:t>
                      </a:r>
                    </a:p>
                  </a:txBody>
                  <a:tcPr anchor="ctr"/>
                </a:tc>
                <a:tc>
                  <a:txBody>
                    <a:bodyPr/>
                    <a:lstStyle/>
                    <a:p>
                      <a:pPr marL="0" indent="0">
                        <a:buFont typeface="Arial" panose="020B0604020202020204" pitchFamily="34" charset="0"/>
                        <a:buNone/>
                      </a:pPr>
                      <a:r>
                        <a:rPr lang="en-US" sz="1100" b="1" dirty="0"/>
                        <a:t>SBOM generation through instrumenting the system running the software.</a:t>
                      </a:r>
                    </a:p>
                    <a:p>
                      <a:pPr marL="0" indent="0">
                        <a:buFont typeface="Arial" panose="020B0604020202020204" pitchFamily="34" charset="0"/>
                        <a:buNone/>
                      </a:pPr>
                      <a:r>
                        <a:rPr lang="en-US" sz="1100" b="1" dirty="0"/>
                        <a:t>Captures only the components present in the system as well as dynamically loaded components</a:t>
                      </a:r>
                    </a:p>
                    <a:p>
                      <a:pPr marL="171450" indent="-171450">
                        <a:buFont typeface="Arial" panose="020B0604020202020204" pitchFamily="34" charset="0"/>
                        <a:buChar char="•"/>
                      </a:pPr>
                      <a:endParaRPr lang="en-US" sz="1100" b="1" dirty="0"/>
                    </a:p>
                  </a:txBody>
                  <a:tcPr anchor="ctr"/>
                </a:tc>
                <a:extLst>
                  <a:ext uri="{0D108BD9-81ED-4DB2-BD59-A6C34878D82A}">
                    <a16:rowId xmlns:a16="http://schemas.microsoft.com/office/drawing/2014/main" val="9075246"/>
                  </a:ext>
                </a:extLst>
              </a:tr>
            </a:tbl>
          </a:graphicData>
        </a:graphic>
      </p:graphicFrame>
    </p:spTree>
    <p:extLst>
      <p:ext uri="{BB962C8B-B14F-4D97-AF65-F5344CB8AC3E}">
        <p14:creationId xmlns:p14="http://schemas.microsoft.com/office/powerpoint/2010/main" val="98290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C036-C295-217A-523C-9EEA4C843781}"/>
              </a:ext>
            </a:extLst>
          </p:cNvPr>
          <p:cNvSpPr>
            <a:spLocks noGrp="1"/>
          </p:cNvSpPr>
          <p:nvPr>
            <p:ph type="title"/>
          </p:nvPr>
        </p:nvSpPr>
        <p:spPr>
          <a:xfrm>
            <a:off x="381000" y="276840"/>
            <a:ext cx="10972800" cy="552719"/>
          </a:xfrm>
        </p:spPr>
        <p:txBody>
          <a:bodyPr/>
          <a:lstStyle/>
          <a:p>
            <a:r>
              <a:rPr lang="en-US" sz="3600" b="1" dirty="0"/>
              <a:t>Most Used SBOM Types</a:t>
            </a:r>
            <a:endParaRPr lang="en-US" dirty="0"/>
          </a:p>
        </p:txBody>
      </p:sp>
      <p:graphicFrame>
        <p:nvGraphicFramePr>
          <p:cNvPr id="3" name="Table 2">
            <a:extLst>
              <a:ext uri="{FF2B5EF4-FFF2-40B4-BE49-F238E27FC236}">
                <a16:creationId xmlns:a16="http://schemas.microsoft.com/office/drawing/2014/main" id="{CED46FDD-B18F-42F0-636A-2BF007AFB249}"/>
              </a:ext>
            </a:extLst>
          </p:cNvPr>
          <p:cNvGraphicFramePr>
            <a:graphicFrameLocks noGrp="1"/>
          </p:cNvGraphicFramePr>
          <p:nvPr>
            <p:extLst>
              <p:ext uri="{D42A27DB-BD31-4B8C-83A1-F6EECF244321}">
                <p14:modId xmlns:p14="http://schemas.microsoft.com/office/powerpoint/2010/main" val="805510553"/>
              </p:ext>
            </p:extLst>
          </p:nvPr>
        </p:nvGraphicFramePr>
        <p:xfrm>
          <a:off x="683965" y="1172153"/>
          <a:ext cx="10439664" cy="2898463"/>
        </p:xfrm>
        <a:graphic>
          <a:graphicData uri="http://schemas.openxmlformats.org/drawingml/2006/table">
            <a:tbl>
              <a:tblPr firstRow="1" bandRow="1">
                <a:tableStyleId>{5C22544A-7EE6-4342-B048-85BDC9FD1C3A}</a:tableStyleId>
              </a:tblPr>
              <a:tblGrid>
                <a:gridCol w="1041140">
                  <a:extLst>
                    <a:ext uri="{9D8B030D-6E8A-4147-A177-3AD203B41FA5}">
                      <a16:colId xmlns:a16="http://schemas.microsoft.com/office/drawing/2014/main" val="3817334818"/>
                    </a:ext>
                  </a:extLst>
                </a:gridCol>
                <a:gridCol w="4647415">
                  <a:extLst>
                    <a:ext uri="{9D8B030D-6E8A-4147-A177-3AD203B41FA5}">
                      <a16:colId xmlns:a16="http://schemas.microsoft.com/office/drawing/2014/main" val="1900715568"/>
                    </a:ext>
                  </a:extLst>
                </a:gridCol>
                <a:gridCol w="4751109">
                  <a:extLst>
                    <a:ext uri="{9D8B030D-6E8A-4147-A177-3AD203B41FA5}">
                      <a16:colId xmlns:a16="http://schemas.microsoft.com/office/drawing/2014/main" val="2446775207"/>
                    </a:ext>
                  </a:extLst>
                </a:gridCol>
              </a:tblGrid>
              <a:tr h="370840">
                <a:tc>
                  <a:txBody>
                    <a:bodyPr/>
                    <a:lstStyle/>
                    <a:p>
                      <a:r>
                        <a:rPr lang="en-US" dirty="0"/>
                        <a:t>SBOM Type</a:t>
                      </a:r>
                    </a:p>
                  </a:txBody>
                  <a:tcPr/>
                </a:tc>
                <a:tc>
                  <a:txBody>
                    <a:bodyPr/>
                    <a:lstStyle/>
                    <a:p>
                      <a:r>
                        <a:rPr lang="en-US" dirty="0"/>
                        <a:t>Benefits</a:t>
                      </a:r>
                    </a:p>
                  </a:txBody>
                  <a:tcPr/>
                </a:tc>
                <a:tc>
                  <a:txBody>
                    <a:bodyPr/>
                    <a:lstStyle/>
                    <a:p>
                      <a:r>
                        <a:rPr lang="en-US" dirty="0"/>
                        <a:t>Limitations</a:t>
                      </a:r>
                    </a:p>
                  </a:txBody>
                  <a:tcPr/>
                </a:tc>
                <a:extLst>
                  <a:ext uri="{0D108BD9-81ED-4DB2-BD59-A6C34878D82A}">
                    <a16:rowId xmlns:a16="http://schemas.microsoft.com/office/drawing/2014/main" val="3054676670"/>
                  </a:ext>
                </a:extLst>
              </a:tr>
              <a:tr h="1194184">
                <a:tc>
                  <a:txBody>
                    <a:bodyPr/>
                    <a:lstStyle/>
                    <a:p>
                      <a:pPr algn="ctr"/>
                      <a:r>
                        <a:rPr lang="en-US" sz="1100" b="1" dirty="0"/>
                        <a:t>Build</a:t>
                      </a:r>
                    </a:p>
                  </a:txBody>
                  <a:tcPr anchor="ctr"/>
                </a:tc>
                <a:tc>
                  <a:txBody>
                    <a:bodyPr/>
                    <a:lstStyle/>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Increases confidence that the SBOM representation of the product  due to information available during the build or CI/CD processes.</a:t>
                      </a:r>
                    </a:p>
                    <a:p>
                      <a:pPr marL="171450" indent="-171450">
                        <a:buFont typeface="Arial" panose="020B0604020202020204" pitchFamily="34" charset="0"/>
                        <a:buChar char="•"/>
                      </a:pPr>
                      <a:r>
                        <a:rPr lang="en-US" sz="1100" b="1" dirty="0"/>
                        <a:t> Provides visibility into more components than just source code.</a:t>
                      </a:r>
                    </a:p>
                    <a:p>
                      <a:pPr marL="171450" indent="-171450">
                        <a:buFont typeface="Arial" panose="020B0604020202020204" pitchFamily="34" charset="0"/>
                        <a:buChar char="•"/>
                      </a:pPr>
                      <a:r>
                        <a:rPr lang="en-US" sz="1100" b="1" dirty="0"/>
                        <a:t>Increased trust by enabling signing of the SBOM and product artifact by the same build workflow.</a:t>
                      </a:r>
                    </a:p>
                  </a:txBody>
                  <a:tcPr anchor="ctr"/>
                </a:tc>
                <a:tc>
                  <a:txBody>
                    <a:bodyPr/>
                    <a:lstStyle/>
                    <a:p>
                      <a:pPr marL="171450" indent="-171450">
                        <a:buFont typeface="Arial" panose="020B0604020202020204" pitchFamily="34" charset="0"/>
                        <a:buChar char="•"/>
                      </a:pPr>
                      <a:r>
                        <a:rPr lang="en-US" sz="1100" b="1" kern="1200" dirty="0">
                          <a:solidFill>
                            <a:schemeClr val="dk1"/>
                          </a:solidFill>
                          <a:latin typeface="+mn-lt"/>
                          <a:ea typeface="+mn-ea"/>
                          <a:cs typeface="+mn-cs"/>
                        </a:rPr>
                        <a:t>Potentially have to change the build process to generate this SBOM. </a:t>
                      </a:r>
                    </a:p>
                    <a:p>
                      <a:pPr marL="171450" indent="-171450">
                        <a:buFont typeface="Arial" panose="020B0604020202020204" pitchFamily="34" charset="0"/>
                        <a:buChar char="•"/>
                      </a:pPr>
                      <a:r>
                        <a:rPr lang="en-US" sz="1100" b="1" kern="1200" dirty="0">
                          <a:solidFill>
                            <a:schemeClr val="dk1"/>
                          </a:solidFill>
                          <a:latin typeface="+mn-lt"/>
                          <a:ea typeface="+mn-ea"/>
                          <a:cs typeface="+mn-cs"/>
                        </a:rPr>
                        <a:t>Highly dependent on the build environment in which the build is executed.</a:t>
                      </a:r>
                    </a:p>
                    <a:p>
                      <a:pPr marL="171450" indent="-171450">
                        <a:buFont typeface="Arial" panose="020B0604020202020204" pitchFamily="34" charset="0"/>
                        <a:buChar char="•"/>
                      </a:pPr>
                      <a:r>
                        <a:rPr lang="en-US" sz="1100" b="1" kern="1200" dirty="0">
                          <a:solidFill>
                            <a:schemeClr val="dk1"/>
                          </a:solidFill>
                          <a:latin typeface="+mn-lt"/>
                          <a:ea typeface="+mn-ea"/>
                          <a:cs typeface="+mn-cs"/>
                        </a:rPr>
                        <a:t>May be difficult to capture indirect and/or runtime dependencies</a:t>
                      </a:r>
                    </a:p>
                  </a:txBody>
                  <a:tcPr anchor="ctr"/>
                </a:tc>
                <a:extLst>
                  <a:ext uri="{0D108BD9-81ED-4DB2-BD59-A6C34878D82A}">
                    <a16:rowId xmlns:a16="http://schemas.microsoft.com/office/drawing/2014/main" val="440464924"/>
                  </a:ext>
                </a:extLst>
              </a:tr>
              <a:tr h="1064199">
                <a:tc>
                  <a:txBody>
                    <a:bodyPr/>
                    <a:lstStyle/>
                    <a:p>
                      <a:pPr algn="ctr"/>
                      <a:r>
                        <a:rPr lang="en-US" sz="1100" b="1" dirty="0"/>
                        <a:t>Analyzed</a:t>
                      </a:r>
                    </a:p>
                  </a:txBody>
                  <a:tcPr anchor="ctr"/>
                </a:tc>
                <a:tc>
                  <a:txBody>
                    <a:bodyPr/>
                    <a:lstStyle/>
                    <a:p>
                      <a:pPr marL="171450" indent="-171450">
                        <a:buFont typeface="Arial" panose="020B0604020202020204" pitchFamily="34" charset="0"/>
                        <a:buChar char="•"/>
                      </a:pPr>
                      <a:r>
                        <a:rPr lang="en-US" sz="1100" b="1" dirty="0"/>
                        <a:t>Provides visibility without an active development environment, such as legacy firmware artifacts.</a:t>
                      </a:r>
                    </a:p>
                    <a:p>
                      <a:pPr marL="171450" indent="-171450">
                        <a:buFont typeface="Arial" panose="020B0604020202020204" pitchFamily="34" charset="0"/>
                        <a:buChar char="•"/>
                      </a:pPr>
                      <a:r>
                        <a:rPr lang="en-US" sz="1100" b="1" dirty="0"/>
                        <a:t>Does not need access to the build process. </a:t>
                      </a:r>
                    </a:p>
                  </a:txBody>
                  <a:tcPr anchor="ctr"/>
                </a:tc>
                <a:tc>
                  <a:txBody>
                    <a:bodyPr/>
                    <a:lstStyle/>
                    <a:p>
                      <a:pPr marL="171450" indent="-171450">
                        <a:buFont typeface="Arial" panose="020B0604020202020204" pitchFamily="34" charset="0"/>
                        <a:buChar char="•"/>
                      </a:pPr>
                      <a:r>
                        <a:rPr lang="en-US" sz="1100" b="1" kern="1200" dirty="0">
                          <a:solidFill>
                            <a:schemeClr val="dk1"/>
                          </a:solidFill>
                          <a:latin typeface="+mn-lt"/>
                          <a:ea typeface="+mn-ea"/>
                          <a:cs typeface="+mn-cs"/>
                        </a:rPr>
                        <a:t>May be prone to omissions, errors, or approximations if the tool is unable to decompose or recognize the software components precisely.</a:t>
                      </a:r>
                    </a:p>
                  </a:txBody>
                  <a:tcPr anchor="ctr"/>
                </a:tc>
                <a:extLst>
                  <a:ext uri="{0D108BD9-81ED-4DB2-BD59-A6C34878D82A}">
                    <a16:rowId xmlns:a16="http://schemas.microsoft.com/office/drawing/2014/main" val="2861240270"/>
                  </a:ext>
                </a:extLst>
              </a:tr>
            </a:tbl>
          </a:graphicData>
        </a:graphic>
      </p:graphicFrame>
    </p:spTree>
    <p:extLst>
      <p:ext uri="{BB962C8B-B14F-4D97-AF65-F5344CB8AC3E}">
        <p14:creationId xmlns:p14="http://schemas.microsoft.com/office/powerpoint/2010/main" val="102195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l Dark">
  <a:themeElements>
    <a:clrScheme name="Custom 34">
      <a:dk1>
        <a:srgbClr val="000000"/>
      </a:dk1>
      <a:lt1>
        <a:srgbClr val="FFFFFF"/>
      </a:lt1>
      <a:dk2>
        <a:srgbClr val="004A86"/>
      </a:dk2>
      <a:lt2>
        <a:srgbClr val="E9E9E9"/>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2021">
      <a:majorFont>
        <a:latin typeface="IntelOne Display Light"/>
        <a:ea typeface="Helvetica Neue"/>
        <a:cs typeface="Helvetica Neue"/>
      </a:majorFont>
      <a:minorFont>
        <a:latin typeface="IntelOne Text Light"/>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Theme1" id="{FD5E17D2-2CB4-4788-BCBC-F3F658FA850B}" vid="{9C6A121C-822C-4A49-B9CA-A9BF65F8DB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emplate>FSP_SBOM_Proposal</Template>
  <TotalTime>53308</TotalTime>
  <Words>1596</Words>
  <Application>Microsoft Office PowerPoint</Application>
  <PresentationFormat>Widescreen</PresentationFormat>
  <Paragraphs>203</Paragraphs>
  <Slides>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Aptos</vt:lpstr>
      <vt:lpstr>Arial</vt:lpstr>
      <vt:lpstr>Helvetica Neue Medium</vt:lpstr>
      <vt:lpstr>Intel Clear</vt:lpstr>
      <vt:lpstr>IntelOne Display Light</vt:lpstr>
      <vt:lpstr>IntelOne Display Regular</vt:lpstr>
      <vt:lpstr>IntelOne Text</vt:lpstr>
      <vt:lpstr>IntelOne Text Light</vt:lpstr>
      <vt:lpstr>ParagraphSymbols</vt:lpstr>
      <vt:lpstr>Intel Dark</vt:lpstr>
      <vt:lpstr>Introduction to Software Bill of Materials</vt:lpstr>
      <vt:lpstr>Agenda</vt:lpstr>
      <vt:lpstr>Current State of Software Supply Chains</vt:lpstr>
      <vt:lpstr>Current State of Software Supply Chains  (continued)</vt:lpstr>
      <vt:lpstr>What is SBOM?</vt:lpstr>
      <vt:lpstr>SBOM Example (Open SBOM Example File)</vt:lpstr>
      <vt:lpstr>Why is SBOM Important Now? </vt:lpstr>
      <vt:lpstr>SBOM Types:</vt:lpstr>
      <vt:lpstr>Most Used SBOM Types</vt:lpstr>
      <vt:lpstr>Minimum Viable SBOM</vt:lpstr>
      <vt:lpstr>Data Fields:</vt:lpstr>
      <vt:lpstr>Automation Support</vt:lpstr>
      <vt:lpstr>Practices and Processes</vt:lpstr>
      <vt:lpstr>SBOM Generation</vt:lpstr>
      <vt:lpstr>SBOM Integrity</vt:lpstr>
      <vt:lpstr>SBOM Distribution</vt:lpstr>
      <vt:lpstr>Q &amp; A</vt:lpstr>
      <vt:lpstr>PowerPoint Presentation</vt:lpstr>
      <vt:lpstr>Backup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Palakshareddy, Lavanya C</dc:creator>
  <cp:lastModifiedBy>Palakshareddy, Lavanya C</cp:lastModifiedBy>
  <cp:revision>3</cp:revision>
  <dcterms:created xsi:type="dcterms:W3CDTF">2025-04-03T17:20:25Z</dcterms:created>
  <dcterms:modified xsi:type="dcterms:W3CDTF">2025-07-09T18:33:34Z</dcterms:modified>
</cp:coreProperties>
</file>